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9" r:id="rId5"/>
    <p:sldId id="271" r:id="rId6"/>
    <p:sldId id="266" r:id="rId7"/>
    <p:sldId id="264" r:id="rId8"/>
    <p:sldId id="267" r:id="rId9"/>
    <p:sldId id="272" r:id="rId10"/>
    <p:sldId id="27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me.ru/doc/271960/massovaya-rabota-v-biblioteke" TargetMode="External"/><Relationship Id="rId2" Type="http://schemas.openxmlformats.org/officeDocument/2006/relationships/hyperlink" Target="https://urok.1sept.ru/articles/6840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pushkiniad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loud.mail.ru/public/y3Cy/5kXVguE6Z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48680"/>
            <a:ext cx="6984776" cy="7200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dirty="0"/>
              <a:t> </a:t>
            </a:r>
            <a:br>
              <a:rPr lang="ru-RU" sz="4800" dirty="0"/>
            </a:br>
            <a:r>
              <a:rPr lang="ru-RU" sz="1800" b="1" dirty="0"/>
              <a:t>Информационно-библиотечный центр МБОУ СОШ </a:t>
            </a:r>
            <a:r>
              <a:rPr lang="ru-RU" sz="1800" b="1" dirty="0" err="1"/>
              <a:t>с.Калинка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spc="50" dirty="0">
              <a:ln w="11430"/>
              <a:solidFill>
                <a:srgbClr val="7A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1328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   Творческий проект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4stor.ru/uploads/posts/2012-08/1345805663_1342686680_-3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V="1">
            <a:off x="4067944" y="188640"/>
            <a:ext cx="1656184" cy="645912"/>
          </a:xfrm>
          <a:prstGeom prst="rect">
            <a:avLst/>
          </a:prstGeom>
          <a:noFill/>
        </p:spPr>
      </p:pic>
      <p:pic>
        <p:nvPicPr>
          <p:cNvPr id="8" name="Picture 2" descr="http://4stor.ru/uploads/posts/2012-08/1345805663_1342686680_-3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067944" y="1268760"/>
            <a:ext cx="1656184" cy="645912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331640" y="2924944"/>
            <a:ext cx="5040560" cy="20882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Пока в России Пушкин длится, метелям</a:t>
            </a:r>
          </a:p>
          <a:p>
            <a:pPr algn="ctr" rtl="0">
              <a:buNone/>
            </a:pPr>
            <a:r>
              <a:rPr lang="ru-RU" sz="3600" b="1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не задуть свечу</a:t>
            </a:r>
            <a:endParaRPr lang="ru-RU" sz="3600" b="1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4" descr="https://kartinki.vip/uploads/posts/2017-09/1506686996_308-svech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1332086" cy="18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5832648" cy="5328592"/>
          </a:xfrm>
        </p:spPr>
        <p:txBody>
          <a:bodyPr>
            <a:normAutofit lnSpcReduction="10000"/>
          </a:bodyPr>
          <a:lstStyle/>
          <a:p>
            <a:endParaRPr lang="ru-RU" sz="3600" b="1" dirty="0" smtClean="0">
              <a:solidFill>
                <a:srgbClr val="002060"/>
              </a:solidFill>
              <a:latin typeface="Segoe Script" panose="030B0504020000000003" pitchFamily="66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Segoe Script" panose="030B0504020000000003" pitchFamily="66" charset="0"/>
              </a:rPr>
              <a:t>Читайте </a:t>
            </a:r>
            <a:r>
              <a:rPr lang="ru-RU" sz="3600" b="1" dirty="0">
                <a:solidFill>
                  <a:srgbClr val="002060"/>
                </a:solidFill>
                <a:latin typeface="Segoe Script" panose="030B0504020000000003" pitchFamily="66" charset="0"/>
              </a:rPr>
              <a:t>Пушкина, друзья!</a:t>
            </a:r>
            <a:br>
              <a:rPr lang="ru-RU" sz="36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Segoe Script" panose="030B0504020000000003" pitchFamily="66" charset="0"/>
              </a:rPr>
              <a:t>И думайте над каждым словом.</a:t>
            </a:r>
            <a:br>
              <a:rPr lang="ru-RU" sz="36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Segoe Script" panose="030B0504020000000003" pitchFamily="66" charset="0"/>
              </a:rPr>
              <a:t>Не прочитать его </a:t>
            </a:r>
            <a:r>
              <a:rPr lang="ru-RU" sz="3600" b="1" dirty="0" smtClean="0">
                <a:solidFill>
                  <a:srgbClr val="002060"/>
                </a:solidFill>
                <a:latin typeface="Segoe Script" panose="030B0504020000000003" pitchFamily="66" charset="0"/>
              </a:rPr>
              <a:t>нельзя,</a:t>
            </a:r>
            <a:r>
              <a:rPr lang="ru-RU" sz="3600" b="1" dirty="0">
                <a:solidFill>
                  <a:srgbClr val="002060"/>
                </a:solidFill>
                <a:latin typeface="Segoe Script" panose="030B0504020000000003" pitchFamily="66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Segoe Script" panose="030B0504020000000003" pitchFamily="66" charset="0"/>
              </a:rPr>
              <a:t>А, прочитав, вернитесь снова!</a:t>
            </a:r>
            <a:br>
              <a:rPr lang="ru-RU" sz="36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409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899592" y="1340768"/>
            <a:ext cx="7560840" cy="5112568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>Черных А.Г. Сетевые проекты как инновационная форма продвижения книги и чтения в школьной библиотеке  [Электронный ресурс] . Режим доступа: </a:t>
            </a:r>
            <a:r>
              <a:rPr lang="ru-RU" sz="1600" u="sng" dirty="0">
                <a:hlinkClick r:id="rId2"/>
              </a:rPr>
              <a:t>https://urok.1sept.ru/articles/684055</a:t>
            </a:r>
            <a:r>
              <a:rPr lang="ru-RU" sz="1600" dirty="0"/>
              <a:t>)  </a:t>
            </a:r>
          </a:p>
          <a:p>
            <a:pPr lvl="0"/>
            <a:r>
              <a:rPr lang="ru-RU" sz="1600" dirty="0" err="1"/>
              <a:t>Мухамадеева</a:t>
            </a:r>
            <a:r>
              <a:rPr lang="ru-RU" sz="1600" dirty="0"/>
              <a:t> Л.И. Сетевые образовательные проекты как механизм продвижения чтения детей и подростков / </a:t>
            </a:r>
            <a:r>
              <a:rPr lang="ru-RU" sz="1600" dirty="0" err="1"/>
              <a:t>Л.И.Мухамадеева</a:t>
            </a:r>
            <a:r>
              <a:rPr lang="ru-RU" sz="1600" dirty="0"/>
              <a:t> // Школьная библиотека. – 2018. –N 3. – С. 54.</a:t>
            </a:r>
          </a:p>
          <a:p>
            <a:pPr lvl="0"/>
            <a:r>
              <a:rPr lang="ru-RU" sz="1600" dirty="0"/>
              <a:t>Седова С. Е. Массовая работа в библиотеке: традиции и инновации [Электронный ресурс] / С. Е. Седова // </a:t>
            </a:r>
            <a:r>
              <a:rPr lang="ru-RU" sz="1600" dirty="0" err="1"/>
              <a:t>Calaméo</a:t>
            </a:r>
            <a:r>
              <a:rPr lang="ru-RU" sz="1600" dirty="0"/>
              <a:t> : сайт. – [М.], 2014. – Режим доступа: </a:t>
            </a:r>
            <a:r>
              <a:rPr lang="ru-RU" sz="1600" u="sng" dirty="0">
                <a:hlinkClick r:id="rId3"/>
              </a:rPr>
              <a:t>http://www.docme.ru/doc/271960/massovaya-rabota-v-biblioteke</a:t>
            </a:r>
            <a:r>
              <a:rPr lang="ru-RU" sz="1600" dirty="0"/>
              <a:t> </a:t>
            </a:r>
          </a:p>
          <a:p>
            <a:pPr lvl="0"/>
            <a:r>
              <a:rPr lang="ru-RU" sz="1600" dirty="0"/>
              <a:t>Опарина, Н. П. Игровые формы и методы в работе детских библиотек:</a:t>
            </a:r>
          </a:p>
          <a:p>
            <a:pPr lvl="0"/>
            <a:r>
              <a:rPr lang="ru-RU" sz="1600" dirty="0"/>
              <a:t>учебно-методическое пособие / Н. П. Опарина. – М.: Литера, 2010. – 135 с.</a:t>
            </a:r>
          </a:p>
          <a:p>
            <a:pPr lvl="0"/>
            <a:r>
              <a:rPr lang="ru-RU" sz="1600" dirty="0"/>
              <a:t>Терц А. А. Прогулки с Пушкиным, СПб.: Наука, 1993. 150 с.</a:t>
            </a:r>
          </a:p>
          <a:p>
            <a:pPr lvl="0"/>
            <a:r>
              <a:rPr lang="ru-RU" sz="1600" u="sng" dirty="0">
                <a:hlinkClick r:id="rId4"/>
              </a:rPr>
              <a:t>www.pushkiniada.ru</a:t>
            </a:r>
            <a:r>
              <a:rPr lang="ru-RU" sz="1600" dirty="0"/>
              <a:t> </a:t>
            </a:r>
          </a:p>
          <a:p>
            <a:pPr lvl="0"/>
            <a:r>
              <a:rPr lang="ru-RU" sz="1600" dirty="0"/>
              <a:t>Волонтёрское движение и библиотеки: метод, рекомендации / Центральная библиотека им. Ю. Гагарина, организационно-методический отдел; сост. О. </a:t>
            </a:r>
            <a:r>
              <a:rPr lang="ru-RU" sz="1600" dirty="0" err="1"/>
              <a:t>П.Федотова</a:t>
            </a:r>
            <a:r>
              <a:rPr lang="ru-RU" sz="1600" dirty="0"/>
              <a:t>. - Новочебоксарск, 2018. – 18с </a:t>
            </a:r>
          </a:p>
          <a:p>
            <a:pPr>
              <a:buClr>
                <a:srgbClr val="6C0000"/>
              </a:buClr>
              <a:buSzPct val="80000"/>
              <a:buNone/>
            </a:pPr>
            <a:endParaRPr lang="ru-RU" sz="1800" b="1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52728" cy="56207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6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Рисунок7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1600" y="727178"/>
            <a:ext cx="6766001" cy="84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628800"/>
            <a:ext cx="734481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ea typeface="Times New Roman"/>
              </a:rPr>
              <a:t>Задачи </a:t>
            </a:r>
            <a:r>
              <a:rPr lang="ru-RU" sz="2400" b="1" dirty="0">
                <a:ea typeface="Times New Roman"/>
              </a:rPr>
              <a:t>проекта:</a:t>
            </a:r>
            <a:endParaRPr lang="ru-RU" sz="2400" dirty="0">
              <a:latin typeface="Calibri"/>
              <a:ea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400" dirty="0">
                <a:ea typeface="Times New Roman"/>
              </a:rPr>
              <a:t>Познакомить детей с творчеством великого русского поэта и писателя А.С</a:t>
            </a:r>
            <a:r>
              <a:rPr lang="ru-RU" sz="2400" dirty="0" smtClean="0">
                <a:ea typeface="Times New Roman"/>
              </a:rPr>
              <a:t>. Пушкина</a:t>
            </a:r>
            <a:r>
              <a:rPr lang="ru-RU" sz="2400" dirty="0">
                <a:ea typeface="Times New Roman"/>
              </a:rPr>
              <a:t>;</a:t>
            </a:r>
            <a:endParaRPr lang="ru-RU" sz="2400" dirty="0">
              <a:latin typeface="Calibri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>
                <a:ea typeface="Times New Roman"/>
              </a:rPr>
              <a:t>Прививать обучающим любовь к творчеству А.С</a:t>
            </a:r>
            <a:r>
              <a:rPr lang="ru-RU" sz="2400" dirty="0" smtClean="0">
                <a:ea typeface="Times New Roman"/>
              </a:rPr>
              <a:t>. Пушкина</a:t>
            </a:r>
            <a:r>
              <a:rPr lang="ru-RU" sz="2400" dirty="0">
                <a:ea typeface="Times New Roman"/>
              </a:rPr>
              <a:t>;</a:t>
            </a:r>
            <a:endParaRPr lang="ru-RU" sz="2400" dirty="0">
              <a:latin typeface="Calibri"/>
              <a:ea typeface="Times New Roman"/>
            </a:endParaRPr>
          </a:p>
          <a:p>
            <a:pPr lvl="0">
              <a:buFont typeface="Symbol"/>
              <a:buChar char=""/>
            </a:pPr>
            <a:r>
              <a:rPr lang="ru-RU" sz="2400" dirty="0">
                <a:ea typeface="Times New Roman"/>
              </a:rPr>
              <a:t>Способствовать формированию интереса к книгам, литературным произведениям</a:t>
            </a:r>
            <a:endParaRPr lang="ru-RU" sz="2400" dirty="0">
              <a:latin typeface="Calibri"/>
              <a:ea typeface="Times New Roman"/>
            </a:endParaRPr>
          </a:p>
          <a:p>
            <a:pPr lvl="0">
              <a:buFont typeface="Symbol"/>
              <a:buChar char=""/>
            </a:pPr>
            <a:r>
              <a:rPr lang="ru-RU" sz="2400" dirty="0">
                <a:ea typeface="Times New Roman"/>
              </a:rPr>
              <a:t>Раскрыть творческие возможности  читателей;</a:t>
            </a:r>
            <a:endParaRPr lang="ru-RU" sz="2400" dirty="0">
              <a:latin typeface="Calibri"/>
              <a:ea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3" y="260648"/>
            <a:ext cx="7560840" cy="129614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>Цель </a:t>
            </a:r>
            <a:r>
              <a:rPr lang="ru-RU" sz="2400" b="1" dirty="0"/>
              <a:t>проекта:  </a:t>
            </a:r>
            <a:r>
              <a:rPr lang="ru-RU" sz="2400" dirty="0"/>
              <a:t>привлечение внимания школьников к творчеству А.С. Пушкина и  к чтению как важному фактору их успешности в обществе</a:t>
            </a:r>
            <a:endParaRPr lang="ru-RU" sz="2400" dirty="0">
              <a:solidFill>
                <a:srgbClr val="6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611560" y="476672"/>
            <a:ext cx="7848872" cy="518457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i="1" dirty="0" smtClean="0"/>
              <a:t>           </a:t>
            </a:r>
          </a:p>
          <a:p>
            <a:pPr>
              <a:spcBef>
                <a:spcPts val="0"/>
              </a:spcBef>
              <a:buNone/>
            </a:pPr>
            <a:endParaRPr lang="ru-RU" sz="1400" b="1" i="1" dirty="0"/>
          </a:p>
          <a:p>
            <a:pPr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1400" b="1" i="1" dirty="0"/>
              <a:t> </a:t>
            </a:r>
            <a:r>
              <a:rPr lang="ru-RU" sz="1400" b="1" i="1" dirty="0" smtClean="0"/>
              <a:t>           </a:t>
            </a:r>
            <a:endParaRPr lang="ru-RU" sz="1400" b="1" i="1" dirty="0" smtClean="0"/>
          </a:p>
          <a:p>
            <a:pPr algn="just">
              <a:spcBef>
                <a:spcPts val="0"/>
              </a:spcBef>
              <a:buNone/>
            </a:pPr>
            <a:endParaRPr lang="ru-RU" sz="1400" b="1" i="1" dirty="0"/>
          </a:p>
          <a:p>
            <a:pPr algn="just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just">
              <a:spcBef>
                <a:spcPts val="0"/>
              </a:spcBef>
              <a:buNone/>
            </a:pPr>
            <a:endParaRPr lang="ru-RU" sz="1400" b="1" i="1" dirty="0"/>
          </a:p>
          <a:p>
            <a:pPr algn="just">
              <a:spcBef>
                <a:spcPts val="0"/>
              </a:spcBef>
              <a:buNone/>
            </a:pPr>
            <a:endParaRPr lang="ru-RU" sz="1400" b="1" i="1" dirty="0" smtClean="0"/>
          </a:p>
          <a:p>
            <a:pPr algn="just">
              <a:spcBef>
                <a:spcPts val="0"/>
              </a:spcBef>
              <a:buNone/>
            </a:pPr>
            <a:endParaRPr lang="ru-RU" sz="1400" b="1" i="1" dirty="0"/>
          </a:p>
          <a:p>
            <a:pPr algn="just">
              <a:spcBef>
                <a:spcPts val="0"/>
              </a:spcBef>
              <a:buNone/>
            </a:pPr>
            <a:r>
              <a:rPr lang="ru-RU" sz="1400" b="1" i="1" dirty="0" smtClean="0"/>
              <a:t>                </a:t>
            </a:r>
            <a:r>
              <a:rPr lang="ru-RU" sz="3600" b="1" dirty="0" smtClean="0"/>
              <a:t>Данный проект был разработан ИБЦ школы с целью расширения знаний о жизни и творчестве великого поэта, а также с целью привлечения школьников к чтению путем приобщения к </a:t>
            </a:r>
            <a:r>
              <a:rPr lang="ru-RU" sz="3600" b="1" dirty="0"/>
              <a:t>богатствам великой русской художественной  литературы</a:t>
            </a:r>
            <a:r>
              <a:rPr lang="ru-RU" sz="3600" b="1" dirty="0" smtClean="0"/>
              <a:t>.</a:t>
            </a:r>
          </a:p>
          <a:p>
            <a:pPr algn="just">
              <a:spcBef>
                <a:spcPts val="0"/>
              </a:spcBef>
              <a:buNone/>
            </a:pPr>
            <a:endParaRPr lang="ru-RU" sz="3600" b="1" dirty="0"/>
          </a:p>
          <a:p>
            <a:pPr algn="just">
              <a:spcBef>
                <a:spcPts val="0"/>
              </a:spcBef>
              <a:buNone/>
            </a:pPr>
            <a:r>
              <a:rPr lang="ru-RU" sz="3600" b="1" dirty="0" smtClean="0"/>
              <a:t>          Проект предполагает краткосрочный характер. Окончание </a:t>
            </a:r>
            <a:r>
              <a:rPr lang="ru-RU" sz="3600" b="1" dirty="0" smtClean="0"/>
              <a:t>проекта было </a:t>
            </a:r>
            <a:r>
              <a:rPr lang="ru-RU" sz="3600" b="1" dirty="0" smtClean="0"/>
              <a:t>приурочено к 6 июня – Пушкинскому дню в России.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Партнерами проекта стали учителя </a:t>
            </a:r>
            <a:r>
              <a:rPr lang="ru-RU" sz="3600" b="1" dirty="0"/>
              <a:t>русского языка и литературы, учителя ИЗО и </a:t>
            </a:r>
            <a:r>
              <a:rPr lang="ru-RU" sz="3600" b="1" dirty="0" smtClean="0"/>
              <a:t>технологии школы, </a:t>
            </a:r>
            <a:r>
              <a:rPr lang="ru-RU" sz="3600" b="1" dirty="0"/>
              <a:t>родители, воспитатели </a:t>
            </a:r>
            <a:r>
              <a:rPr lang="ru-RU" sz="3600" b="1" dirty="0" smtClean="0"/>
              <a:t>МБДОУ </a:t>
            </a:r>
            <a:r>
              <a:rPr lang="ru-RU" sz="3600" b="1" dirty="0" err="1" smtClean="0"/>
              <a:t>с.Калинка</a:t>
            </a:r>
            <a:r>
              <a:rPr lang="ru-RU" sz="3600" b="1" dirty="0" smtClean="0"/>
              <a:t> «Звездочка».</a:t>
            </a:r>
          </a:p>
          <a:p>
            <a:pPr algn="just">
              <a:spcBef>
                <a:spcPts val="0"/>
              </a:spcBef>
              <a:buNone/>
            </a:pPr>
            <a:endParaRPr lang="ru-RU" sz="3600" b="1" dirty="0"/>
          </a:p>
          <a:p>
            <a:pPr algn="just">
              <a:spcBef>
                <a:spcPts val="0"/>
              </a:spcBef>
              <a:buNone/>
            </a:pPr>
            <a:endParaRPr lang="ru-RU" sz="3600" b="1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</a:t>
            </a:r>
            <a:r>
              <a:rPr lang="ru-RU" sz="3600" b="1" dirty="0" smtClean="0"/>
              <a:t>В </a:t>
            </a:r>
            <a:r>
              <a:rPr lang="ru-RU" sz="3600" b="1" dirty="0" smtClean="0"/>
              <a:t>ходе подготовительного этапа была создана рабочая группа, разработан проект и составлен план мероприятий.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b="1" dirty="0" smtClean="0"/>
              <a:t>      </a:t>
            </a:r>
          </a:p>
          <a:p>
            <a:pPr algn="just">
              <a:spcBef>
                <a:spcPts val="0"/>
              </a:spcBef>
              <a:buNone/>
            </a:pPr>
            <a:endParaRPr lang="ru-RU" sz="2600" b="1" dirty="0"/>
          </a:p>
          <a:p>
            <a:pPr algn="just">
              <a:spcBef>
                <a:spcPts val="0"/>
              </a:spcBef>
              <a:buNone/>
            </a:pPr>
            <a:r>
              <a:rPr lang="ru-RU" sz="2600" b="1" dirty="0" smtClean="0"/>
              <a:t>       </a:t>
            </a:r>
          </a:p>
          <a:p>
            <a:pPr>
              <a:spcBef>
                <a:spcPts val="0"/>
              </a:spcBef>
              <a:buNone/>
            </a:pPr>
            <a:endParaRPr lang="ru-RU" sz="1800" b="1" dirty="0"/>
          </a:p>
          <a:p>
            <a:pPr>
              <a:spcBef>
                <a:spcPts val="0"/>
              </a:spcBef>
              <a:buNone/>
            </a:pPr>
            <a:r>
              <a:rPr lang="ru-RU" sz="1800" b="1" dirty="0" smtClean="0"/>
              <a:t>      </a:t>
            </a:r>
            <a:endParaRPr lang="ru-RU" sz="1800" b="1" dirty="0"/>
          </a:p>
          <a:p>
            <a:pPr>
              <a:spcBef>
                <a:spcPts val="0"/>
              </a:spcBef>
              <a:buNone/>
            </a:pPr>
            <a:endParaRPr lang="ru-RU" sz="1800" b="1" dirty="0" smtClean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1115616" y="4941168"/>
            <a:ext cx="6624736" cy="103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900" b="1" i="1" dirty="0" smtClean="0">
                <a:solidFill>
                  <a:srgbClr val="C00000"/>
                </a:solidFill>
              </a:rPr>
              <a:t/>
            </a:r>
            <a:br>
              <a:rPr lang="ru-RU" sz="2900" b="1" i="1" dirty="0" smtClean="0">
                <a:solidFill>
                  <a:srgbClr val="C00000"/>
                </a:solidFill>
              </a:rPr>
            </a:br>
            <a:r>
              <a:rPr lang="ru-RU" sz="2900" b="1" i="1" dirty="0" smtClean="0">
                <a:solidFill>
                  <a:srgbClr val="C00000"/>
                </a:solidFill>
              </a:rPr>
              <a:t/>
            </a:r>
            <a:br>
              <a:rPr lang="ru-RU" sz="2900" b="1" i="1" dirty="0" smtClean="0">
                <a:solidFill>
                  <a:srgbClr val="C00000"/>
                </a:solidFill>
              </a:rPr>
            </a:br>
            <a:r>
              <a:rPr lang="ru-RU" sz="2900" b="1" i="1" dirty="0">
                <a:solidFill>
                  <a:srgbClr val="C00000"/>
                </a:solidFill>
              </a:rPr>
              <a:t/>
            </a:r>
            <a:br>
              <a:rPr lang="ru-RU" sz="2900" b="1" i="1" dirty="0">
                <a:solidFill>
                  <a:srgbClr val="C00000"/>
                </a:solidFill>
              </a:rPr>
            </a:br>
            <a:r>
              <a:rPr lang="ru-RU" sz="2900" b="1" i="1" dirty="0" smtClean="0">
                <a:solidFill>
                  <a:srgbClr val="C00000"/>
                </a:solidFill>
              </a:rPr>
              <a:t>                        «</a:t>
            </a:r>
            <a:r>
              <a:rPr lang="ru-RU" sz="2900" b="1" i="1" dirty="0">
                <a:solidFill>
                  <a:srgbClr val="C00000"/>
                </a:solidFill>
              </a:rPr>
              <a:t>В сказочном царстве Пушкина» </a:t>
            </a:r>
            <a:r>
              <a:rPr lang="ru-RU" sz="2900" b="1" i="1" dirty="0" smtClean="0">
                <a:solidFill>
                  <a:srgbClr val="C00000"/>
                </a:solidFill>
              </a:rPr>
              <a:t/>
            </a:r>
            <a:br>
              <a:rPr lang="ru-RU" sz="2900" b="1" i="1" dirty="0" smtClean="0">
                <a:solidFill>
                  <a:srgbClr val="C00000"/>
                </a:solidFill>
              </a:rPr>
            </a:br>
            <a:r>
              <a:rPr lang="ru-RU" sz="1800" b="1" i="1" dirty="0" smtClean="0">
                <a:solidFill>
                  <a:srgbClr val="C00000"/>
                </a:solidFill>
              </a:rPr>
              <a:t>   </a:t>
            </a:r>
            <a:r>
              <a:rPr lang="ru-RU" sz="1800" b="1" i="1" dirty="0" smtClean="0">
                <a:solidFill>
                  <a:srgbClr val="002060"/>
                </a:solidFill>
              </a:rPr>
              <a:t>… «там ступа с Бабою-Ягой идет, бредет сама собой…»</a:t>
            </a:r>
            <a:r>
              <a:rPr lang="ru-RU" sz="2900" b="1" i="1" dirty="0">
                <a:solidFill>
                  <a:srgbClr val="002060"/>
                </a:solidFill>
              </a:rPr>
              <a:t/>
            </a:r>
            <a:br>
              <a:rPr lang="ru-RU" sz="2900" b="1" i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2" r="-5447" b="9407"/>
          <a:stretch/>
        </p:blipFill>
        <p:spPr bwMode="auto">
          <a:xfrm>
            <a:off x="5292080" y="1618584"/>
            <a:ext cx="3129997" cy="423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-14720" r="27097" b="9837"/>
          <a:stretch/>
        </p:blipFill>
        <p:spPr bwMode="auto">
          <a:xfrm rot="10800000">
            <a:off x="862778" y="2636912"/>
            <a:ext cx="4255467" cy="36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8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Литературный </a:t>
            </a:r>
            <a:r>
              <a:rPr lang="ru-RU" sz="2700" b="1" dirty="0">
                <a:solidFill>
                  <a:srgbClr val="C00000"/>
                </a:solidFill>
              </a:rPr>
              <a:t>марафон «Читаем, рисуем, разгадываем»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6084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         </a:t>
            </a:r>
            <a:r>
              <a:rPr lang="ru-RU" sz="2400" b="1" dirty="0" smtClean="0"/>
              <a:t>В течение апреля-мая ребята читали произведения А.С. Пушкина, рисовали любимых литературных героев, составляли кроссворды, ребусы.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Итогом стала выставка детских работ.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1319"/>
            <a:ext cx="4248472" cy="217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72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</a:rPr>
              <a:t>Волонтерская </a:t>
            </a:r>
            <a:r>
              <a:rPr lang="ru-RU" sz="2200" b="1" u="sng" dirty="0">
                <a:solidFill>
                  <a:srgbClr val="C00000"/>
                </a:solidFill>
              </a:rPr>
              <a:t>акция «Старшие – младшим: читаем </a:t>
            </a:r>
            <a:r>
              <a:rPr lang="ru-RU" sz="2200" b="1" u="sng" dirty="0" smtClean="0">
                <a:solidFill>
                  <a:srgbClr val="C00000"/>
                </a:solidFill>
              </a:rPr>
              <a:t>вместе</a:t>
            </a: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domco\Desktop\6186c666-de38-4329-8200-ee81bbc25cc0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b="5128"/>
          <a:stretch/>
        </p:blipFill>
        <p:spPr bwMode="auto">
          <a:xfrm>
            <a:off x="1115616" y="980728"/>
            <a:ext cx="295232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omco\Desktop\38e4ef89-996d-47a2-8c37-0bd5e1c5ac9e.jpg"/>
          <p:cNvPicPr/>
          <p:nvPr/>
        </p:nvPicPr>
        <p:blipFill rotWithShape="1">
          <a:blip r:embed="rId3" cstate="print"/>
          <a:srcRect b="5976"/>
          <a:stretch/>
        </p:blipFill>
        <p:spPr bwMode="auto">
          <a:xfrm>
            <a:off x="4716016" y="980728"/>
            <a:ext cx="31813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2010-\Downloads\WhatsApp Image 2020-11-16 at 17.59.41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1"/>
          <a:stretch/>
        </p:blipFill>
        <p:spPr bwMode="auto">
          <a:xfrm>
            <a:off x="2771801" y="3717033"/>
            <a:ext cx="38884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«Мой Пушкин»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9381" r="3031" b="8122"/>
          <a:stretch/>
        </p:blipFill>
        <p:spPr bwMode="auto">
          <a:xfrm>
            <a:off x="5292080" y="1268760"/>
            <a:ext cx="1944216" cy="267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3649"/>
          <a:stretch/>
        </p:blipFill>
        <p:spPr bwMode="auto">
          <a:xfrm>
            <a:off x="2411760" y="4005064"/>
            <a:ext cx="3976536" cy="247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b="6641"/>
          <a:stretch/>
        </p:blipFill>
        <p:spPr bwMode="auto">
          <a:xfrm>
            <a:off x="1691680" y="1268760"/>
            <a:ext cx="250166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C00000"/>
                </a:solidFill>
              </a:rPr>
              <a:t>    Сетевая </a:t>
            </a:r>
            <a:r>
              <a:rPr lang="ru-RU" sz="3100" b="1" dirty="0" smtClean="0">
                <a:solidFill>
                  <a:srgbClr val="C00000"/>
                </a:solidFill>
              </a:rPr>
              <a:t>акция «Онегин при свечах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Сетевая акция стала итоговым мероприятием проекта и была приурочена к Пушкинскому дню в России.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D:\Документы\Пушкин\WhatsApp Image 2020-06-05 at 21.55.5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672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omco\Desktop\fb13f44b-e608-4f30-9048-0110c8382ae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496" y="1556792"/>
            <a:ext cx="318691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4941168"/>
            <a:ext cx="4891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u="sng" dirty="0" smtClean="0">
              <a:hlinkClick r:id="rId4"/>
            </a:endParaRPr>
          </a:p>
          <a:p>
            <a:r>
              <a:rPr lang="ru-RU" b="1" dirty="0" smtClean="0">
                <a:hlinkClick r:id="rId4"/>
              </a:rPr>
              <a:t>https</a:t>
            </a:r>
            <a:r>
              <a:rPr lang="ru-RU" b="1" dirty="0">
                <a:hlinkClick r:id="rId4"/>
              </a:rPr>
              <a:t>://</a:t>
            </a:r>
            <a:r>
              <a:rPr lang="ru-RU" b="1" dirty="0" smtClean="0">
                <a:hlinkClick r:id="rId4"/>
              </a:rPr>
              <a:t>cloud.mail.ru/public/y3Cy/5kXVguE6Z</a:t>
            </a:r>
            <a:r>
              <a:rPr lang="ru-RU" b="1" dirty="0" smtClean="0"/>
              <a:t>  </a:t>
            </a:r>
          </a:p>
          <a:p>
            <a:r>
              <a:rPr lang="ru-RU" b="1" dirty="0" smtClean="0"/>
              <a:t>(ссылка на видеофайл)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884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Результат реализации проекта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1"/>
            <a:ext cx="7704856" cy="4493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     В ходе реализации проекта учащиеся получили определенные знания о жизни и творчестве писателя, познакомились с его произведениями, стали активными участниками мероприятий, сумели показать свои творческие способности.</a:t>
            </a:r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В перспективе планируется продолжить работу по  знакомству с русской художественной литературой с целью развития познавательных способностей школьников посредством создания образовательных проектов и инновационных библиотечных мероприятий.</a:t>
            </a:r>
          </a:p>
          <a:p>
            <a:pPr algn="just"/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9639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465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  Информационно-библиотечный центр МБОУ СОШ с.Калинка </vt:lpstr>
      <vt:lpstr>  Цель проекта:  привлечение внимания школьников к творчеству А.С. Пушкина и  к чтению как важному фактору их успешности в обществе</vt:lpstr>
      <vt:lpstr>Презентация PowerPoint</vt:lpstr>
      <vt:lpstr>                           «В сказочном царстве Пушкина»     … «там ступа с Бабою-Ягой идет, бредет сама собой…» </vt:lpstr>
      <vt:lpstr>  Литературный марафон «Читаем, рисуем, разгадываем»  </vt:lpstr>
      <vt:lpstr>Волонтерская акция «Старшие – младшим: читаем вместе </vt:lpstr>
      <vt:lpstr>«Мой Пушкин»</vt:lpstr>
      <vt:lpstr>    Сетевая акция «Онегин при свечах» Сетевая акция стала итоговым мероприятием проекта и была приурочена к Пушкинскому дню в России.</vt:lpstr>
      <vt:lpstr>Результат реализации проекта</vt:lpstr>
      <vt:lpstr>Презентация PowerPoint</vt:lpstr>
      <vt:lpstr>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2010-2010@gmail.ru</cp:lastModifiedBy>
  <cp:revision>25</cp:revision>
  <dcterms:created xsi:type="dcterms:W3CDTF">2014-08-08T16:01:14Z</dcterms:created>
  <dcterms:modified xsi:type="dcterms:W3CDTF">2020-11-16T10:06:34Z</dcterms:modified>
</cp:coreProperties>
</file>