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59" r:id="rId5"/>
    <p:sldId id="260" r:id="rId6"/>
    <p:sldId id="261" r:id="rId7"/>
    <p:sldId id="263" r:id="rId8"/>
    <p:sldId id="262" r:id="rId9"/>
    <p:sldId id="264" r:id="rId10"/>
    <p:sldId id="265" r:id="rId11"/>
    <p:sldId id="266" r:id="rId12"/>
    <p:sldId id="270" r:id="rId13"/>
    <p:sldId id="271" r:id="rId14"/>
    <p:sldId id="267" r:id="rId15"/>
    <p:sldId id="268" r:id="rId16"/>
    <p:sldId id="272" r:id="rId17"/>
    <p:sldId id="269" r:id="rId18"/>
    <p:sldId id="274"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0909"/>
    <a:srgbClr val="C6C6C6"/>
    <a:srgbClr val="E6E6E6"/>
    <a:srgbClr val="704828"/>
    <a:srgbClr val="59739A"/>
    <a:srgbClr val="5A739A"/>
    <a:srgbClr val="B685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1" d="100"/>
          <a:sy n="121" d="100"/>
        </p:scale>
        <p:origin x="108"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9" name="Picture 4" descr="http://www.playcast.ru/uploads/2018/08/31/2575934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V="1">
            <a:off x="10773429" y="188540"/>
            <a:ext cx="1037571" cy="8508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playcast.ru/uploads/2018/08/31/2575934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319414" y="188540"/>
            <a:ext cx="1037572" cy="8508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playcast.ru/uploads/2018/08/31/2575934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73429" y="5634606"/>
            <a:ext cx="1037571" cy="8508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playcast.ru/uploads/2018/08/31/2575934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319414" y="5634606"/>
            <a:ext cx="1037572" cy="85080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838201" y="820395"/>
            <a:ext cx="4921804" cy="2232367"/>
          </a:xfrm>
        </p:spPr>
        <p:txBody>
          <a:bodyPr anchor="b"/>
          <a:lstStyle>
            <a:lvl1pPr algn="ctr">
              <a:defRPr sz="6000">
                <a:solidFill>
                  <a:srgbClr val="090909"/>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838200" y="3653312"/>
            <a:ext cx="492180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4" name="Дата 3"/>
          <p:cNvSpPr>
            <a:spLocks noGrp="1"/>
          </p:cNvSpPr>
          <p:nvPr>
            <p:ph type="dt" sz="half" idx="10"/>
          </p:nvPr>
        </p:nvSpPr>
        <p:spPr/>
        <p:txBody>
          <a:bodyPr/>
          <a:lstStyle/>
          <a:p>
            <a:fld id="{6146D937-DF1D-41E6-B9D6-316CB067AABE}" type="datetimeFigureOut">
              <a:rPr lang="ru-RU" smtClean="0"/>
              <a:pPr/>
              <a:t>25.06.2024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921711-B3F4-4B1C-942E-FC3CB3604826}" type="slidenum">
              <a:rPr lang="ru-RU" smtClean="0"/>
              <a:pPr/>
              <a:t>‹#›</a:t>
            </a:fld>
            <a:endParaRPr lang="ru-RU"/>
          </a:p>
        </p:txBody>
      </p:sp>
      <p:sp>
        <p:nvSpPr>
          <p:cNvPr id="8" name="Текст 2"/>
          <p:cNvSpPr>
            <a:spLocks noGrp="1"/>
          </p:cNvSpPr>
          <p:nvPr>
            <p:ph idx="13"/>
          </p:nvPr>
        </p:nvSpPr>
        <p:spPr>
          <a:xfrm>
            <a:off x="6342601" y="820395"/>
            <a:ext cx="5011199" cy="4948016"/>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2478038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46D937-DF1D-41E6-B9D6-316CB067AABE}" type="datetimeFigureOut">
              <a:rPr lang="ru-RU" smtClean="0"/>
              <a:pPr/>
              <a:t>25.06.2024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921711-B3F4-4B1C-942E-FC3CB3604826}" type="slidenum">
              <a:rPr lang="ru-RU" smtClean="0"/>
              <a:pPr/>
              <a:t>‹#›</a:t>
            </a:fld>
            <a:endParaRPr lang="ru-RU"/>
          </a:p>
        </p:txBody>
      </p:sp>
    </p:spTree>
    <p:extLst>
      <p:ext uri="{BB962C8B-B14F-4D97-AF65-F5344CB8AC3E}">
        <p14:creationId xmlns:p14="http://schemas.microsoft.com/office/powerpoint/2010/main" val="4072904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16992" y="961401"/>
            <a:ext cx="2136808" cy="4742916"/>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863125"/>
            <a:ext cx="4933013" cy="493946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838200" y="5802594"/>
            <a:ext cx="2743200" cy="365125"/>
          </a:xfrm>
        </p:spPr>
        <p:txBody>
          <a:bodyPr/>
          <a:lstStyle/>
          <a:p>
            <a:fld id="{6146D937-DF1D-41E6-B9D6-316CB067AABE}" type="datetimeFigureOut">
              <a:rPr lang="ru-RU" smtClean="0"/>
              <a:pPr/>
              <a:t>25.06.2024</a:t>
            </a:fld>
            <a:endParaRPr lang="ru-RU"/>
          </a:p>
        </p:txBody>
      </p:sp>
      <p:sp>
        <p:nvSpPr>
          <p:cNvPr id="5" name="Нижний колонтитул 4"/>
          <p:cNvSpPr>
            <a:spLocks noGrp="1"/>
          </p:cNvSpPr>
          <p:nvPr>
            <p:ph type="ftr" sz="quarter" idx="11"/>
          </p:nvPr>
        </p:nvSpPr>
        <p:spPr>
          <a:xfrm>
            <a:off x="4038600" y="5802594"/>
            <a:ext cx="4114800" cy="365125"/>
          </a:xfrm>
        </p:spPr>
        <p:txBody>
          <a:bodyPr/>
          <a:lstStyle/>
          <a:p>
            <a:endParaRPr lang="ru-RU"/>
          </a:p>
        </p:txBody>
      </p:sp>
      <p:sp>
        <p:nvSpPr>
          <p:cNvPr id="6" name="Номер слайда 5"/>
          <p:cNvSpPr>
            <a:spLocks noGrp="1"/>
          </p:cNvSpPr>
          <p:nvPr>
            <p:ph type="sldNum" sz="quarter" idx="12"/>
          </p:nvPr>
        </p:nvSpPr>
        <p:spPr>
          <a:xfrm>
            <a:off x="8610600" y="5802594"/>
            <a:ext cx="2743200" cy="365125"/>
          </a:xfrm>
        </p:spPr>
        <p:txBody>
          <a:bodyPr/>
          <a:lstStyle/>
          <a:p>
            <a:fld id="{AF921711-B3F4-4B1C-942E-FC3CB3604826}" type="slidenum">
              <a:rPr lang="ru-RU" smtClean="0"/>
              <a:pPr/>
              <a:t>‹#›</a:t>
            </a:fld>
            <a:endParaRPr lang="ru-RU"/>
          </a:p>
        </p:txBody>
      </p:sp>
    </p:spTree>
    <p:extLst>
      <p:ext uri="{BB962C8B-B14F-4D97-AF65-F5344CB8AC3E}">
        <p14:creationId xmlns:p14="http://schemas.microsoft.com/office/powerpoint/2010/main" val="2518247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6146D937-DF1D-41E6-B9D6-316CB067AABE}" type="datetimeFigureOut">
              <a:rPr lang="ru-RU" smtClean="0"/>
              <a:pPr/>
              <a:t>25.06.2024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921711-B3F4-4B1C-942E-FC3CB3604826}" type="slidenum">
              <a:rPr lang="ru-RU" smtClean="0"/>
              <a:pPr/>
              <a:t>‹#›</a:t>
            </a:fld>
            <a:endParaRPr lang="ru-RU"/>
          </a:p>
        </p:txBody>
      </p:sp>
      <p:sp>
        <p:nvSpPr>
          <p:cNvPr id="8" name="Объект 2"/>
          <p:cNvSpPr>
            <a:spLocks noGrp="1"/>
          </p:cNvSpPr>
          <p:nvPr>
            <p:ph idx="13"/>
          </p:nvPr>
        </p:nvSpPr>
        <p:spPr>
          <a:xfrm>
            <a:off x="684376" y="461471"/>
            <a:ext cx="4913832" cy="5400943"/>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Заголовок 1"/>
          <p:cNvSpPr>
            <a:spLocks noGrp="1"/>
          </p:cNvSpPr>
          <p:nvPr>
            <p:ph type="title"/>
          </p:nvPr>
        </p:nvSpPr>
        <p:spPr>
          <a:xfrm>
            <a:off x="6441789" y="461472"/>
            <a:ext cx="5014560" cy="887383"/>
          </a:xfrm>
          <a:prstGeom prst="rect">
            <a:avLst/>
          </a:prstGeom>
        </p:spPr>
        <p:txBody>
          <a:bodyPr vert="horz" lIns="91440" tIns="45720" rIns="91440" bIns="45720" rtlCol="0" anchor="ctr">
            <a:normAutofit/>
            <a:scene3d>
              <a:camera prst="orthographicFront"/>
              <a:lightRig rig="freezing" dir="t"/>
            </a:scene3d>
            <a:sp3d extrusionH="57150" contourW="12700" prstMaterial="dkEdge">
              <a:bevelT w="38100" h="38100"/>
              <a:contourClr>
                <a:schemeClr val="accent4">
                  <a:lumMod val="50000"/>
                </a:schemeClr>
              </a:contourClr>
            </a:sp3d>
          </a:bodyPr>
          <a:lstStyle>
            <a:lvl1pPr>
              <a:defRPr>
                <a:solidFill>
                  <a:srgbClr val="090909"/>
                </a:solidFill>
              </a:defRPr>
            </a:lvl1pPr>
          </a:lstStyle>
          <a:p>
            <a:r>
              <a:rPr lang="ru-RU" dirty="0" smtClean="0"/>
              <a:t>Образец заголовка</a:t>
            </a:r>
            <a:endParaRPr lang="ru-RU" dirty="0"/>
          </a:p>
        </p:txBody>
      </p:sp>
      <p:sp>
        <p:nvSpPr>
          <p:cNvPr id="11" name="Текст 2"/>
          <p:cNvSpPr>
            <a:spLocks noGrp="1"/>
          </p:cNvSpPr>
          <p:nvPr>
            <p:ph idx="1"/>
          </p:nvPr>
        </p:nvSpPr>
        <p:spPr>
          <a:xfrm>
            <a:off x="6441788" y="1483793"/>
            <a:ext cx="5014561" cy="4378622"/>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810237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47070" y="897308"/>
            <a:ext cx="5006730" cy="2678058"/>
          </a:xfrm>
        </p:spPr>
        <p:txBody>
          <a:bodyPr anchor="b"/>
          <a:lstStyle>
            <a:lvl1pPr algn="ctr">
              <a:defRPr sz="6000"/>
            </a:lvl1pPr>
          </a:lstStyle>
          <a:p>
            <a:r>
              <a:rPr lang="ru-RU" smtClean="0"/>
              <a:t>Образец заголовка</a:t>
            </a:r>
            <a:endParaRPr lang="ru-RU"/>
          </a:p>
        </p:txBody>
      </p:sp>
      <p:sp>
        <p:nvSpPr>
          <p:cNvPr id="3" name="Текст 2"/>
          <p:cNvSpPr>
            <a:spLocks noGrp="1"/>
          </p:cNvSpPr>
          <p:nvPr>
            <p:ph type="body" idx="1"/>
          </p:nvPr>
        </p:nvSpPr>
        <p:spPr>
          <a:xfrm>
            <a:off x="6347069" y="3920934"/>
            <a:ext cx="5044821" cy="1500187"/>
          </a:xfrm>
        </p:spPr>
        <p:txBody>
          <a:bodyPr/>
          <a:lstStyle>
            <a:lvl1pPr marL="0" indent="0" algn="ctr">
              <a:buNone/>
              <a:defRPr sz="2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146D937-DF1D-41E6-B9D6-316CB067AABE}" type="datetimeFigureOut">
              <a:rPr lang="ru-RU" smtClean="0"/>
              <a:pPr/>
              <a:t>25.06.2024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921711-B3F4-4B1C-942E-FC3CB3604826}" type="slidenum">
              <a:rPr lang="ru-RU" smtClean="0"/>
              <a:pPr/>
              <a:t>‹#›</a:t>
            </a:fld>
            <a:endParaRPr lang="ru-RU"/>
          </a:p>
        </p:txBody>
      </p:sp>
    </p:spTree>
    <p:extLst>
      <p:ext uri="{BB962C8B-B14F-4D97-AF65-F5344CB8AC3E}">
        <p14:creationId xmlns:p14="http://schemas.microsoft.com/office/powerpoint/2010/main" val="489807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624555" y="452928"/>
            <a:ext cx="5109673" cy="5460761"/>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a:xfrm>
            <a:off x="624556" y="6356349"/>
            <a:ext cx="2743200" cy="365125"/>
          </a:xfrm>
        </p:spPr>
        <p:txBody>
          <a:bodyPr/>
          <a:lstStyle/>
          <a:p>
            <a:fld id="{6146D937-DF1D-41E6-B9D6-316CB067AABE}" type="datetimeFigureOut">
              <a:rPr lang="ru-RU" smtClean="0"/>
              <a:pPr/>
              <a:t>25.06.2024</a:t>
            </a:fld>
            <a:endParaRPr lang="ru-RU"/>
          </a:p>
        </p:txBody>
      </p:sp>
      <p:sp>
        <p:nvSpPr>
          <p:cNvPr id="6" name="Нижний колонтитул 5"/>
          <p:cNvSpPr>
            <a:spLocks noGrp="1"/>
          </p:cNvSpPr>
          <p:nvPr>
            <p:ph type="ftr" sz="quarter" idx="11"/>
          </p:nvPr>
        </p:nvSpPr>
        <p:spPr>
          <a:xfrm>
            <a:off x="3751603" y="6356350"/>
            <a:ext cx="4623275" cy="365125"/>
          </a:xfrm>
        </p:spPr>
        <p:txBody>
          <a:bodyPr/>
          <a:lstStyle/>
          <a:p>
            <a:endParaRPr lang="ru-RU" dirty="0"/>
          </a:p>
        </p:txBody>
      </p:sp>
      <p:sp>
        <p:nvSpPr>
          <p:cNvPr id="7" name="Номер слайда 6"/>
          <p:cNvSpPr>
            <a:spLocks noGrp="1"/>
          </p:cNvSpPr>
          <p:nvPr>
            <p:ph type="sldNum" sz="quarter" idx="12"/>
          </p:nvPr>
        </p:nvSpPr>
        <p:spPr>
          <a:xfrm>
            <a:off x="8610600" y="6356350"/>
            <a:ext cx="2956844" cy="365125"/>
          </a:xfrm>
        </p:spPr>
        <p:txBody>
          <a:bodyPr/>
          <a:lstStyle/>
          <a:p>
            <a:fld id="{AF921711-B3F4-4B1C-942E-FC3CB3604826}" type="slidenum">
              <a:rPr lang="ru-RU" smtClean="0"/>
              <a:pPr/>
              <a:t>‹#›</a:t>
            </a:fld>
            <a:endParaRPr lang="ru-RU"/>
          </a:p>
        </p:txBody>
      </p:sp>
      <p:sp>
        <p:nvSpPr>
          <p:cNvPr id="8" name="Заголовок 1"/>
          <p:cNvSpPr>
            <a:spLocks noGrp="1"/>
          </p:cNvSpPr>
          <p:nvPr>
            <p:ph type="title"/>
          </p:nvPr>
        </p:nvSpPr>
        <p:spPr>
          <a:xfrm>
            <a:off x="6479532" y="452928"/>
            <a:ext cx="5087911" cy="930112"/>
          </a:xfrm>
          <a:prstGeom prst="rect">
            <a:avLst/>
          </a:prstGeom>
        </p:spPr>
        <p:txBody>
          <a:bodyPr vert="horz" lIns="91440" tIns="45720" rIns="91440" bIns="45720" rtlCol="0" anchor="ctr">
            <a:normAutofit/>
            <a:scene3d>
              <a:camera prst="orthographicFront"/>
              <a:lightRig rig="freezing" dir="t"/>
            </a:scene3d>
            <a:sp3d extrusionH="57150" contourW="12700" prstMaterial="dkEdge">
              <a:bevelT w="38100" h="38100"/>
              <a:contourClr>
                <a:schemeClr val="accent4">
                  <a:lumMod val="50000"/>
                </a:schemeClr>
              </a:contourClr>
            </a:sp3d>
          </a:bodyPr>
          <a:lstStyle/>
          <a:p>
            <a:r>
              <a:rPr lang="ru-RU" dirty="0" smtClean="0"/>
              <a:t>Образец заголовка</a:t>
            </a:r>
            <a:endParaRPr lang="ru-RU" dirty="0"/>
          </a:p>
        </p:txBody>
      </p:sp>
      <p:sp>
        <p:nvSpPr>
          <p:cNvPr id="10" name="Текст 2"/>
          <p:cNvSpPr>
            <a:spLocks noGrp="1"/>
          </p:cNvSpPr>
          <p:nvPr>
            <p:ph idx="13"/>
          </p:nvPr>
        </p:nvSpPr>
        <p:spPr>
          <a:xfrm>
            <a:off x="6479532" y="1517976"/>
            <a:ext cx="5087912" cy="439571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2803591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71602" y="410265"/>
            <a:ext cx="5204387" cy="913021"/>
          </a:xfrm>
        </p:spPr>
        <p:txBody>
          <a:bodyPr/>
          <a:lstStyle/>
          <a:p>
            <a:r>
              <a:rPr lang="ru-RU" smtClean="0"/>
              <a:t>Образец заголовка</a:t>
            </a:r>
            <a:endParaRPr lang="ru-RU"/>
          </a:p>
        </p:txBody>
      </p:sp>
      <p:sp>
        <p:nvSpPr>
          <p:cNvPr id="3" name="Текст 2"/>
          <p:cNvSpPr>
            <a:spLocks noGrp="1"/>
          </p:cNvSpPr>
          <p:nvPr>
            <p:ph type="body" idx="1"/>
          </p:nvPr>
        </p:nvSpPr>
        <p:spPr>
          <a:xfrm>
            <a:off x="838200" y="410265"/>
            <a:ext cx="50633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8201" y="1401510"/>
            <a:ext cx="5063382" cy="4219217"/>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6371601" y="1401510"/>
            <a:ext cx="52043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355219" y="2303645"/>
            <a:ext cx="5204387" cy="34252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818256" y="5728920"/>
            <a:ext cx="2743200" cy="365125"/>
          </a:xfrm>
        </p:spPr>
        <p:txBody>
          <a:bodyPr/>
          <a:lstStyle/>
          <a:p>
            <a:fld id="{6146D937-DF1D-41E6-B9D6-316CB067AABE}" type="datetimeFigureOut">
              <a:rPr lang="ru-RU" smtClean="0"/>
              <a:pPr/>
              <a:t>25.06.2024</a:t>
            </a:fld>
            <a:endParaRPr lang="ru-RU"/>
          </a:p>
        </p:txBody>
      </p:sp>
      <p:sp>
        <p:nvSpPr>
          <p:cNvPr id="8" name="Нижний колонтитул 7"/>
          <p:cNvSpPr>
            <a:spLocks noGrp="1"/>
          </p:cNvSpPr>
          <p:nvPr>
            <p:ph type="ftr" sz="quarter" idx="11"/>
          </p:nvPr>
        </p:nvSpPr>
        <p:spPr>
          <a:xfrm>
            <a:off x="4018656" y="5728920"/>
            <a:ext cx="4114800" cy="365125"/>
          </a:xfrm>
        </p:spPr>
        <p:txBody>
          <a:bodyPr/>
          <a:lstStyle/>
          <a:p>
            <a:endParaRPr lang="ru-RU"/>
          </a:p>
        </p:txBody>
      </p:sp>
      <p:sp>
        <p:nvSpPr>
          <p:cNvPr id="9" name="Номер слайда 8"/>
          <p:cNvSpPr>
            <a:spLocks noGrp="1"/>
          </p:cNvSpPr>
          <p:nvPr>
            <p:ph type="sldNum" sz="quarter" idx="12"/>
          </p:nvPr>
        </p:nvSpPr>
        <p:spPr>
          <a:xfrm>
            <a:off x="8590656" y="5728920"/>
            <a:ext cx="2968950" cy="365125"/>
          </a:xfrm>
        </p:spPr>
        <p:txBody>
          <a:bodyPr/>
          <a:lstStyle/>
          <a:p>
            <a:fld id="{AF921711-B3F4-4B1C-942E-FC3CB3604826}" type="slidenum">
              <a:rPr lang="ru-RU" smtClean="0"/>
              <a:pPr/>
              <a:t>‹#›</a:t>
            </a:fld>
            <a:endParaRPr lang="ru-RU"/>
          </a:p>
        </p:txBody>
      </p:sp>
    </p:spTree>
    <p:extLst>
      <p:ext uri="{BB962C8B-B14F-4D97-AF65-F5344CB8AC3E}">
        <p14:creationId xmlns:p14="http://schemas.microsoft.com/office/powerpoint/2010/main" val="2512026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1" y="969495"/>
            <a:ext cx="4828162" cy="1325563"/>
          </a:xfrm>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146D937-DF1D-41E6-B9D6-316CB067AABE}" type="datetimeFigureOut">
              <a:rPr lang="ru-RU" smtClean="0"/>
              <a:pPr/>
              <a:t>25.06.2024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921711-B3F4-4B1C-942E-FC3CB3604826}" type="slidenum">
              <a:rPr lang="ru-RU" smtClean="0"/>
              <a:pPr/>
              <a:t>‹#›</a:t>
            </a:fld>
            <a:endParaRPr lang="ru-RU"/>
          </a:p>
        </p:txBody>
      </p:sp>
    </p:spTree>
    <p:extLst>
      <p:ext uri="{BB962C8B-B14F-4D97-AF65-F5344CB8AC3E}">
        <p14:creationId xmlns:p14="http://schemas.microsoft.com/office/powerpoint/2010/main" val="2597105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146D937-DF1D-41E6-B9D6-316CB067AABE}" type="datetimeFigureOut">
              <a:rPr lang="ru-RU" smtClean="0"/>
              <a:pPr/>
              <a:t>25.06.2024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921711-B3F4-4B1C-942E-FC3CB3604826}" type="slidenum">
              <a:rPr lang="ru-RU" smtClean="0"/>
              <a:pPr/>
              <a:t>‹#›</a:t>
            </a:fld>
            <a:endParaRPr lang="ru-RU"/>
          </a:p>
        </p:txBody>
      </p:sp>
    </p:spTree>
    <p:extLst>
      <p:ext uri="{BB962C8B-B14F-4D97-AF65-F5344CB8AC3E}">
        <p14:creationId xmlns:p14="http://schemas.microsoft.com/office/powerpoint/2010/main" val="1682744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6392" y="249640"/>
            <a:ext cx="4990606" cy="944381"/>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6324304" y="452928"/>
            <a:ext cx="5203972" cy="52642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Текст 3"/>
          <p:cNvSpPr>
            <a:spLocks noGrp="1"/>
          </p:cNvSpPr>
          <p:nvPr>
            <p:ph type="body" sz="half" idx="2"/>
          </p:nvPr>
        </p:nvSpPr>
        <p:spPr>
          <a:xfrm>
            <a:off x="726392" y="1281870"/>
            <a:ext cx="4990607" cy="44562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a:xfrm>
            <a:off x="726392" y="5804985"/>
            <a:ext cx="2829370" cy="217407"/>
          </a:xfrm>
        </p:spPr>
        <p:txBody>
          <a:bodyPr/>
          <a:lstStyle/>
          <a:p>
            <a:fld id="{6146D937-DF1D-41E6-B9D6-316CB067AABE}" type="datetimeFigureOut">
              <a:rPr lang="ru-RU" smtClean="0"/>
              <a:pPr/>
              <a:t>25.06.2024</a:t>
            </a:fld>
            <a:endParaRPr lang="ru-RU"/>
          </a:p>
        </p:txBody>
      </p:sp>
      <p:sp>
        <p:nvSpPr>
          <p:cNvPr id="6" name="Нижний колонтитул 5"/>
          <p:cNvSpPr>
            <a:spLocks noGrp="1"/>
          </p:cNvSpPr>
          <p:nvPr>
            <p:ph type="ftr" sz="quarter" idx="11"/>
          </p:nvPr>
        </p:nvSpPr>
        <p:spPr>
          <a:xfrm>
            <a:off x="4012962" y="5804985"/>
            <a:ext cx="4114800" cy="217407"/>
          </a:xfrm>
        </p:spPr>
        <p:txBody>
          <a:bodyPr/>
          <a:lstStyle/>
          <a:p>
            <a:endParaRPr lang="ru-RU"/>
          </a:p>
        </p:txBody>
      </p:sp>
      <p:sp>
        <p:nvSpPr>
          <p:cNvPr id="7" name="Номер слайда 6"/>
          <p:cNvSpPr>
            <a:spLocks noGrp="1"/>
          </p:cNvSpPr>
          <p:nvPr>
            <p:ph type="sldNum" sz="quarter" idx="12"/>
          </p:nvPr>
        </p:nvSpPr>
        <p:spPr>
          <a:xfrm>
            <a:off x="8584962" y="5804985"/>
            <a:ext cx="2943314" cy="217407"/>
          </a:xfrm>
        </p:spPr>
        <p:txBody>
          <a:bodyPr/>
          <a:lstStyle/>
          <a:p>
            <a:fld id="{AF921711-B3F4-4B1C-942E-FC3CB3604826}" type="slidenum">
              <a:rPr lang="ru-RU" smtClean="0"/>
              <a:pPr/>
              <a:t>‹#›</a:t>
            </a:fld>
            <a:endParaRPr lang="ru-RU"/>
          </a:p>
        </p:txBody>
      </p:sp>
    </p:spTree>
    <p:extLst>
      <p:ext uri="{BB962C8B-B14F-4D97-AF65-F5344CB8AC3E}">
        <p14:creationId xmlns:p14="http://schemas.microsoft.com/office/powerpoint/2010/main" val="1147267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1108" y="517406"/>
            <a:ext cx="4972500" cy="1263249"/>
          </a:xfrm>
        </p:spPr>
        <p:txBody>
          <a:bodyPr anchor="b"/>
          <a:lstStyle>
            <a:lvl1pPr>
              <a:defRPr sz="3200"/>
            </a:lvl1pPr>
          </a:lstStyle>
          <a:p>
            <a:r>
              <a:rPr lang="ru-RU" dirty="0" smtClean="0"/>
              <a:t>Образец заголовка</a:t>
            </a:r>
            <a:endParaRPr lang="ru-RU" dirty="0"/>
          </a:p>
        </p:txBody>
      </p:sp>
      <p:sp>
        <p:nvSpPr>
          <p:cNvPr id="3" name="Рисунок 2"/>
          <p:cNvSpPr>
            <a:spLocks noGrp="1"/>
          </p:cNvSpPr>
          <p:nvPr>
            <p:ph type="pic" idx="1"/>
          </p:nvPr>
        </p:nvSpPr>
        <p:spPr>
          <a:xfrm>
            <a:off x="6439742" y="517406"/>
            <a:ext cx="489696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821108" y="1974079"/>
            <a:ext cx="4972499" cy="34169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a:xfrm>
            <a:off x="821108" y="5584455"/>
            <a:ext cx="2743200" cy="365125"/>
          </a:xfrm>
        </p:spPr>
        <p:txBody>
          <a:bodyPr/>
          <a:lstStyle/>
          <a:p>
            <a:fld id="{6146D937-DF1D-41E6-B9D6-316CB067AABE}" type="datetimeFigureOut">
              <a:rPr lang="ru-RU" smtClean="0"/>
              <a:pPr/>
              <a:t>25.06.2024</a:t>
            </a:fld>
            <a:endParaRPr lang="ru-RU"/>
          </a:p>
        </p:txBody>
      </p:sp>
      <p:sp>
        <p:nvSpPr>
          <p:cNvPr id="6" name="Нижний колонтитул 5"/>
          <p:cNvSpPr>
            <a:spLocks noGrp="1"/>
          </p:cNvSpPr>
          <p:nvPr>
            <p:ph type="ftr" sz="quarter" idx="11"/>
          </p:nvPr>
        </p:nvSpPr>
        <p:spPr>
          <a:xfrm>
            <a:off x="4021508" y="5584455"/>
            <a:ext cx="4114800" cy="365125"/>
          </a:xfrm>
        </p:spPr>
        <p:txBody>
          <a:bodyPr/>
          <a:lstStyle/>
          <a:p>
            <a:endParaRPr lang="ru-RU"/>
          </a:p>
        </p:txBody>
      </p:sp>
      <p:sp>
        <p:nvSpPr>
          <p:cNvPr id="7" name="Номер слайда 6"/>
          <p:cNvSpPr>
            <a:spLocks noGrp="1"/>
          </p:cNvSpPr>
          <p:nvPr>
            <p:ph type="sldNum" sz="quarter" idx="12"/>
          </p:nvPr>
        </p:nvSpPr>
        <p:spPr>
          <a:xfrm>
            <a:off x="8593508" y="5584455"/>
            <a:ext cx="2743200" cy="365125"/>
          </a:xfrm>
        </p:spPr>
        <p:txBody>
          <a:bodyPr/>
          <a:lstStyle/>
          <a:p>
            <a:fld id="{AF921711-B3F4-4B1C-942E-FC3CB3604826}" type="slidenum">
              <a:rPr lang="ru-RU" smtClean="0"/>
              <a:pPr/>
              <a:t>‹#›</a:t>
            </a:fld>
            <a:endParaRPr lang="ru-RU"/>
          </a:p>
        </p:txBody>
      </p:sp>
    </p:spTree>
    <p:extLst>
      <p:ext uri="{BB962C8B-B14F-4D97-AF65-F5344CB8AC3E}">
        <p14:creationId xmlns:p14="http://schemas.microsoft.com/office/powerpoint/2010/main" val="3228600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pic>
        <p:nvPicPr>
          <p:cNvPr id="11" name="Picture 4" descr="http://www.playcast.ru/uploads/2018/08/31/25759348.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flipV="1">
            <a:off x="10773429" y="188540"/>
            <a:ext cx="1037571" cy="8508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playcast.ru/uploads/2018/08/31/25759348.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flipH="1" flipV="1">
            <a:off x="319414" y="188540"/>
            <a:ext cx="1037572" cy="8508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laycast.ru/uploads/2018/08/31/25759348.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773429" y="5634606"/>
            <a:ext cx="1037571" cy="8508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playcast.ru/uploads/2018/08/31/25759348.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flipH="1">
            <a:off x="319414" y="5634606"/>
            <a:ext cx="1037572" cy="850809"/>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userDrawn="1"/>
        </p:nvSpPr>
        <p:spPr>
          <a:xfrm>
            <a:off x="11129006" y="6673334"/>
            <a:ext cx="829073" cy="184666"/>
          </a:xfrm>
          <a:prstGeom prst="rect">
            <a:avLst/>
          </a:prstGeom>
        </p:spPr>
        <p:txBody>
          <a:bodyPr wrap="none">
            <a:spAutoFit/>
          </a:bodyPr>
          <a:lstStyle/>
          <a:p>
            <a:r>
              <a:rPr lang="en-US" sz="600" dirty="0" smtClean="0">
                <a:solidFill>
                  <a:srgbClr val="B7B1A0"/>
                </a:solidFill>
                <a:latin typeface="AGReverance" pitchFamily="2" charset="0"/>
              </a:rPr>
              <a:t>© </a:t>
            </a:r>
            <a:r>
              <a:rPr lang="ru-RU" sz="600" dirty="0" smtClean="0">
                <a:solidFill>
                  <a:srgbClr val="B7B1A0"/>
                </a:solidFill>
                <a:latin typeface="AGReverance" pitchFamily="2" charset="0"/>
              </a:rPr>
              <a:t>Полшкова В.В., 2019</a:t>
            </a:r>
          </a:p>
        </p:txBody>
      </p:sp>
      <p:sp>
        <p:nvSpPr>
          <p:cNvPr id="2" name="Заголовок 1"/>
          <p:cNvSpPr>
            <a:spLocks noGrp="1"/>
          </p:cNvSpPr>
          <p:nvPr>
            <p:ph type="title"/>
          </p:nvPr>
        </p:nvSpPr>
        <p:spPr>
          <a:xfrm>
            <a:off x="6402423" y="632389"/>
            <a:ext cx="5011198" cy="1123134"/>
          </a:xfrm>
          <a:prstGeom prst="rect">
            <a:avLst/>
          </a:prstGeom>
        </p:spPr>
        <p:txBody>
          <a:bodyPr vert="horz" lIns="91440" tIns="45720" rIns="91440" bIns="45720" rtlCol="0" anchor="ctr">
            <a:normAutofit/>
            <a:scene3d>
              <a:camera prst="orthographicFront"/>
              <a:lightRig rig="freezing" dir="t"/>
            </a:scene3d>
            <a:sp3d extrusionH="57150" contourW="12700" prstMaterial="dkEdge">
              <a:bevelT w="38100" h="38100"/>
              <a:contourClr>
                <a:schemeClr val="accent4">
                  <a:lumMod val="50000"/>
                </a:schemeClr>
              </a:contourClr>
            </a:sp3d>
          </a:bodyPr>
          <a:lstStyle/>
          <a:p>
            <a:r>
              <a:rPr lang="ru-RU" dirty="0" smtClean="0"/>
              <a:t>Образец заголовка</a:t>
            </a:r>
            <a:endParaRPr lang="ru-RU" dirty="0"/>
          </a:p>
        </p:txBody>
      </p:sp>
      <p:sp>
        <p:nvSpPr>
          <p:cNvPr id="3" name="Текст 2"/>
          <p:cNvSpPr>
            <a:spLocks noGrp="1"/>
          </p:cNvSpPr>
          <p:nvPr>
            <p:ph type="body" idx="1"/>
          </p:nvPr>
        </p:nvSpPr>
        <p:spPr>
          <a:xfrm>
            <a:off x="6402422" y="1825624"/>
            <a:ext cx="5011199" cy="4028245"/>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6D937-DF1D-41E6-B9D6-316CB067AABE}" type="datetimeFigureOut">
              <a:rPr lang="ru-RU" smtClean="0"/>
              <a:pPr/>
              <a:t>25.06.2024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21711-B3F4-4B1C-942E-FC3CB3604826}" type="slidenum">
              <a:rPr lang="ru-RU" smtClean="0"/>
              <a:pPr/>
              <a:t>‹#›</a:t>
            </a:fld>
            <a:endParaRPr lang="ru-RU"/>
          </a:p>
        </p:txBody>
      </p:sp>
    </p:spTree>
    <p:extLst>
      <p:ext uri="{BB962C8B-B14F-4D97-AF65-F5344CB8AC3E}">
        <p14:creationId xmlns:p14="http://schemas.microsoft.com/office/powerpoint/2010/main" val="3060301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lnSpc>
          <a:spcPct val="90000"/>
        </a:lnSpc>
        <a:spcBef>
          <a:spcPct val="0"/>
        </a:spcBef>
        <a:buNone/>
        <a:defRPr sz="3600" b="0" kern="1200" cap="none" spc="0">
          <a:ln w="0"/>
          <a:solidFill>
            <a:srgbClr val="090909"/>
          </a:solidFill>
          <a:effectLst>
            <a:outerShdw blurRad="38100" dist="19050" dir="2700000" algn="tl" rotWithShape="0">
              <a:schemeClr val="dk1">
                <a:alpha val="40000"/>
              </a:schemeClr>
            </a:outerShdw>
          </a:effectLst>
          <a:latin typeface="AGReverance"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GReverence-Oblique" panose="020B72000000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GReverence-Oblique" panose="020B72000000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GReverence-Oblique" panose="020B72000000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GReverence-Oblique" panose="020B72000000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GReverence-Oblique" panose="020B72000000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7"/>
          <p:cNvSpPr>
            <a:spLocks noGrp="1"/>
          </p:cNvSpPr>
          <p:nvPr>
            <p:ph type="subTitle" idx="1"/>
          </p:nvPr>
        </p:nvSpPr>
        <p:spPr>
          <a:xfrm>
            <a:off x="3372928" y="4934309"/>
            <a:ext cx="2512306" cy="1354348"/>
          </a:xfrm>
        </p:spPr>
        <p:txBody>
          <a:bodyPr>
            <a:normAutofit/>
          </a:bodyPr>
          <a:lstStyle/>
          <a:p>
            <a:r>
              <a:rPr lang="ru-RU" sz="1400" dirty="0" smtClean="0"/>
              <a:t> </a:t>
            </a:r>
            <a:endParaRPr lang="ru-RU" sz="1400" dirty="0"/>
          </a:p>
        </p:txBody>
      </p:sp>
      <p:sp>
        <p:nvSpPr>
          <p:cNvPr id="5" name="Объект 10"/>
          <p:cNvSpPr txBox="1">
            <a:spLocks/>
          </p:cNvSpPr>
          <p:nvPr/>
        </p:nvSpPr>
        <p:spPr>
          <a:xfrm>
            <a:off x="6419716" y="1121434"/>
            <a:ext cx="4811843" cy="5055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GReverence-Oblique" panose="020B7200000000000000"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GReverence-Oblique" panose="020B7200000000000000"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GReverence-Oblique" panose="020B7200000000000000"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GReverence-Oblique" panose="020B7200000000000000"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GReverence-Oblique" panose="020B7200000000000000"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sz="2200" dirty="0"/>
          </a:p>
        </p:txBody>
      </p:sp>
      <p:sp>
        <p:nvSpPr>
          <p:cNvPr id="4" name="Прямоугольник 3"/>
          <p:cNvSpPr/>
          <p:nvPr/>
        </p:nvSpPr>
        <p:spPr>
          <a:xfrm>
            <a:off x="802257" y="1340875"/>
            <a:ext cx="4606506" cy="2308324"/>
          </a:xfrm>
          <a:prstGeom prst="rect">
            <a:avLst/>
          </a:prstGeom>
        </p:spPr>
        <p:txBody>
          <a:bodyPr wrap="square">
            <a:spAutoFit/>
          </a:bodyPr>
          <a:lstStyle/>
          <a:p>
            <a:pPr lvl="0" algn="ctr">
              <a:defRPr/>
            </a:pPr>
            <a:r>
              <a:rPr lang="ru-RU" sz="4800" b="1" i="1" kern="0" dirty="0" smtClean="0">
                <a:solidFill>
                  <a:schemeClr val="accent2">
                    <a:lumMod val="75000"/>
                  </a:schemeClr>
                </a:solidFill>
                <a:effectLst>
                  <a:outerShdw blurRad="38100" dist="38100" dir="2700000" algn="tl">
                    <a:srgbClr val="000000">
                      <a:alpha val="43137"/>
                    </a:srgbClr>
                  </a:outerShdw>
                </a:effectLst>
                <a:latin typeface="Monotype Corsiva" panose="03010101010201010101" pitchFamily="66" charset="0"/>
                <a:cs typeface="Times New Roman" pitchFamily="18" charset="0"/>
              </a:rPr>
              <a:t>Памятники литературным</a:t>
            </a:r>
          </a:p>
          <a:p>
            <a:pPr lvl="0" algn="ctr">
              <a:defRPr/>
            </a:pPr>
            <a:r>
              <a:rPr lang="ru-RU" sz="4800" b="1" i="1" kern="0" dirty="0" smtClean="0">
                <a:solidFill>
                  <a:schemeClr val="accent2">
                    <a:lumMod val="75000"/>
                  </a:schemeClr>
                </a:solidFill>
                <a:effectLst>
                  <a:outerShdw blurRad="38100" dist="38100" dir="2700000" algn="tl">
                    <a:srgbClr val="000000">
                      <a:alpha val="43137"/>
                    </a:srgbClr>
                  </a:outerShdw>
                </a:effectLst>
                <a:latin typeface="Monotype Corsiva" panose="03010101010201010101" pitchFamily="66" charset="0"/>
                <a:cs typeface="Times New Roman" pitchFamily="18" charset="0"/>
              </a:rPr>
              <a:t> героям</a:t>
            </a:r>
            <a:endParaRPr lang="ru-RU" sz="4800" b="1" i="1" kern="0" dirty="0">
              <a:solidFill>
                <a:schemeClr val="accent2">
                  <a:lumMod val="75000"/>
                </a:schemeClr>
              </a:solidFill>
              <a:effectLst>
                <a:outerShdw blurRad="38100" dist="38100" dir="2700000" algn="tl">
                  <a:srgbClr val="000000">
                    <a:alpha val="43137"/>
                  </a:srgbClr>
                </a:outerShdw>
              </a:effectLst>
              <a:latin typeface="Monotype Corsiva" panose="03010101010201010101" pitchFamily="66" charset="0"/>
              <a:cs typeface="Times New Roman" pitchFamily="18" charset="0"/>
            </a:endParaRPr>
          </a:p>
        </p:txBody>
      </p:sp>
      <p:pic>
        <p:nvPicPr>
          <p:cNvPr id="7" name="Рисунок 6" descr="3-4.jpg"/>
          <p:cNvPicPr>
            <a:picLocks noChangeAspect="1"/>
          </p:cNvPicPr>
          <p:nvPr/>
        </p:nvPicPr>
        <p:blipFill>
          <a:blip r:embed="rId2" cstate="print"/>
          <a:stretch>
            <a:fillRect/>
          </a:stretch>
        </p:blipFill>
        <p:spPr>
          <a:xfrm>
            <a:off x="6545827" y="3130350"/>
            <a:ext cx="2540000" cy="1574800"/>
          </a:xfrm>
          <a:prstGeom prst="rect">
            <a:avLst/>
          </a:prstGeom>
        </p:spPr>
      </p:pic>
      <p:pic>
        <p:nvPicPr>
          <p:cNvPr id="9" name="Рисунок 8" descr="10.jpg"/>
          <p:cNvPicPr>
            <a:picLocks noChangeAspect="1"/>
          </p:cNvPicPr>
          <p:nvPr/>
        </p:nvPicPr>
        <p:blipFill>
          <a:blip r:embed="rId3" cstate="print"/>
          <a:stretch>
            <a:fillRect/>
          </a:stretch>
        </p:blipFill>
        <p:spPr>
          <a:xfrm>
            <a:off x="9407412" y="3069354"/>
            <a:ext cx="2074347" cy="1635796"/>
          </a:xfrm>
          <a:prstGeom prst="rect">
            <a:avLst/>
          </a:prstGeom>
        </p:spPr>
      </p:pic>
      <p:pic>
        <p:nvPicPr>
          <p:cNvPr id="10" name="Содержимое 3" descr="Моск обл Раменское.jpeg"/>
          <p:cNvPicPr>
            <a:picLocks noGrp="1" noChangeAspect="1"/>
          </p:cNvPicPr>
          <p:nvPr>
            <p:ph idx="1"/>
          </p:nvPr>
        </p:nvPicPr>
        <p:blipFill>
          <a:blip r:embed="rId4" cstate="print"/>
          <a:stretch>
            <a:fillRect/>
          </a:stretch>
        </p:blipFill>
        <p:spPr>
          <a:xfrm>
            <a:off x="6732283" y="325552"/>
            <a:ext cx="2014901" cy="2507557"/>
          </a:xfrm>
        </p:spPr>
      </p:pic>
      <p:pic>
        <p:nvPicPr>
          <p:cNvPr id="11" name="Рисунок 2"/>
          <p:cNvPicPr/>
          <p:nvPr/>
        </p:nvPicPr>
        <p:blipFill>
          <a:blip r:embed="rId5" cstate="print"/>
          <a:stretch/>
        </p:blipFill>
        <p:spPr>
          <a:xfrm>
            <a:off x="9059751" y="325551"/>
            <a:ext cx="2283985" cy="2507557"/>
          </a:xfrm>
          <a:prstGeom prst="rect">
            <a:avLst/>
          </a:prstGeom>
          <a:ln>
            <a:noFill/>
          </a:ln>
        </p:spPr>
      </p:pic>
      <p:pic>
        <p:nvPicPr>
          <p:cNvPr id="13" name="Picture 10"/>
          <p:cNvPicPr>
            <a:picLocks noChangeAspect="1" noChangeArrowheads="1"/>
          </p:cNvPicPr>
          <p:nvPr/>
        </p:nvPicPr>
        <p:blipFill>
          <a:blip r:embed="rId6" cstate="print"/>
          <a:srcRect/>
          <a:stretch>
            <a:fillRect/>
          </a:stretch>
        </p:blipFill>
        <p:spPr bwMode="auto">
          <a:xfrm>
            <a:off x="8125667" y="4803555"/>
            <a:ext cx="2153995" cy="1615855"/>
          </a:xfrm>
          <a:prstGeom prst="rect">
            <a:avLst/>
          </a:prstGeom>
          <a:noFill/>
          <a:ln w="9525">
            <a:noFill/>
            <a:miter lim="800000"/>
            <a:headEnd/>
            <a:tailEnd/>
          </a:ln>
        </p:spPr>
      </p:pic>
    </p:spTree>
    <p:extLst>
      <p:ext uri="{BB962C8B-B14F-4D97-AF65-F5344CB8AC3E}">
        <p14:creationId xmlns:p14="http://schemas.microsoft.com/office/powerpoint/2010/main" val="755927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831834" y="453019"/>
            <a:ext cx="4930337" cy="50321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             </a:t>
            </a:r>
            <a:r>
              <a:rPr kumimoji="0" lang="ru-RU" sz="2400" b="1"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Памятник  </a:t>
            </a:r>
            <a:r>
              <a:rPr kumimoji="0" lang="ru-RU" sz="2400" b="1" i="0" u="none" strike="noStrike" cap="none" normalizeH="0" baseline="0" dirty="0" err="1" smtClean="0">
                <a:ln>
                  <a:noFill/>
                </a:ln>
                <a:solidFill>
                  <a:schemeClr val="accent1">
                    <a:lumMod val="75000"/>
                  </a:schemeClr>
                </a:solidFill>
                <a:effectLst/>
                <a:latin typeface="Times New Roman" pitchFamily="18" charset="0"/>
                <a:ea typeface="Times New Roman" pitchFamily="18" charset="0"/>
                <a:cs typeface="Times New Roman" pitchFamily="18" charset="0"/>
              </a:rPr>
              <a:t>Маугли</a:t>
            </a:r>
            <a:endParaRPr kumimoji="0" lang="ru-RU" sz="2400" b="1"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400" b="1"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400" b="1"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12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Каждый человек с детства знает невероятную историю про индийского мальчика по имени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Маугли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который жил в джунглях с дикими животными. Эта история написана английским писателем Р. Киплингом. Во многих городах установлены памятники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Маугли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1969 г. в Петровском сквере г. Приозёрска (Россия), появилась скульптурная композиция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Маугли</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и пантеры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Багиры</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Скульптор – В.М.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Карагот</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9" descr="&amp;Pcy;&amp;acy;&amp;mcy;&amp;yacy;&amp;tcy;&amp;ncy;&amp;icy;&amp;kcy; &amp;Mcy;&amp;acy;&amp;ucy;&amp;gcy;&amp;lcy;&amp;icy; &amp;vcy; &amp;Pcy;&amp;rcy;&amp;icy;&amp;ocy;&amp;zcy;&amp;iocy;&amp;rcy;&amp;scy;&amp;kcy;&amp;iecy;"/>
          <p:cNvPicPr/>
          <p:nvPr/>
        </p:nvPicPr>
        <p:blipFill>
          <a:blip r:embed="rId2" cstate="print"/>
          <a:srcRect/>
          <a:stretch>
            <a:fillRect/>
          </a:stretch>
        </p:blipFill>
        <p:spPr bwMode="auto">
          <a:xfrm>
            <a:off x="7010400" y="1001484"/>
            <a:ext cx="4397828" cy="4833257"/>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625600" y="192622"/>
            <a:ext cx="33818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Памятник стойкому оловянному солдатику</a:t>
            </a:r>
            <a:endParaRPr kumimoji="0" lang="ru-RU" sz="24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
        <p:nvSpPr>
          <p:cNvPr id="25602" name="Rectangle 2"/>
          <p:cNvSpPr>
            <a:spLocks noChangeArrowheads="1"/>
          </p:cNvSpPr>
          <p:nvPr/>
        </p:nvSpPr>
        <p:spPr bwMode="auto">
          <a:xfrm>
            <a:off x="508000" y="1099124"/>
            <a:ext cx="5239657" cy="46130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Этот памятник поставлен в г. Оденсе (Дания), на родине великого сказочника Г.Х. Андерсена. Эта бронзовая фигурка солдатика как будто только что сошла со страниц сказки. Стоя на одной ноге (на вторую, по сказке, не хватило олова), Стойкий оловянный солдатик охраняет покой горожан на краю старого квартала. На городской площади, в Оденсе, гордо выпятив грудь, стоит он на небольшой тележке, служащей своеобразным постаментом. Скульптура выполнена из меди. Её высота более 3 метров.</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5604"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25603" name="Picture 8" descr="IMG_1670"/>
          <p:cNvPicPr>
            <a:picLocks noChangeAspect="1" noChangeArrowheads="1"/>
          </p:cNvPicPr>
          <p:nvPr/>
        </p:nvPicPr>
        <p:blipFill>
          <a:blip r:embed="rId2" cstate="print"/>
          <a:srcRect/>
          <a:stretch>
            <a:fillRect/>
          </a:stretch>
        </p:blipFill>
        <p:spPr bwMode="auto">
          <a:xfrm>
            <a:off x="6473372" y="624114"/>
            <a:ext cx="4789714" cy="5486400"/>
          </a:xfrm>
          <a:prstGeom prst="rect">
            <a:avLst/>
          </a:prstGeom>
          <a:noFill/>
        </p:spPr>
      </p:pic>
      <p:sp>
        <p:nvSpPr>
          <p:cNvPr id="25605" name="Rectangle 5"/>
          <p:cNvSpPr>
            <a:spLocks noChangeArrowheads="1"/>
          </p:cNvSpPr>
          <p:nvPr/>
        </p:nvSpPr>
        <p:spPr bwMode="auto">
          <a:xfrm>
            <a:off x="914400" y="21717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974360" y="537444"/>
            <a:ext cx="4152275"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Памятник Золотой рыбке</a:t>
            </a:r>
            <a:endParaRPr kumimoji="0" lang="ru-RU" sz="24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
        <p:nvSpPr>
          <p:cNvPr id="21506" name="Rectangle 2"/>
          <p:cNvSpPr>
            <a:spLocks noChangeArrowheads="1"/>
          </p:cNvSpPr>
          <p:nvPr/>
        </p:nvSpPr>
        <p:spPr bwMode="auto">
          <a:xfrm>
            <a:off x="812800" y="1700383"/>
            <a:ext cx="5094515" cy="27959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Золотая рыбка </a:t>
            </a:r>
            <a:r>
              <a:rPr kumimoji="0" lang="ru-RU" sz="24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одна из самых популярных героинь сказок А.С. Пушкина. Поэтому ей открыты памятники во многих городах России</a:t>
            </a: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Информация о Памятник золотой рыбке, Кемерово, Россия"/>
          <p:cNvPicPr/>
          <p:nvPr/>
        </p:nvPicPr>
        <p:blipFill>
          <a:blip r:embed="rId2" cstate="print"/>
          <a:srcRect/>
          <a:stretch>
            <a:fillRect/>
          </a:stretch>
        </p:blipFill>
        <p:spPr bwMode="auto">
          <a:xfrm>
            <a:off x="6423265" y="433800"/>
            <a:ext cx="2270792" cy="2106200"/>
          </a:xfrm>
          <a:prstGeom prst="rect">
            <a:avLst/>
          </a:prstGeom>
          <a:noFill/>
          <a:ln w="9525">
            <a:noFill/>
            <a:miter lim="800000"/>
            <a:headEnd/>
            <a:tailEnd/>
          </a:ln>
        </p:spPr>
      </p:pic>
      <p:pic>
        <p:nvPicPr>
          <p:cNvPr id="5" name="Рисунок 4" descr="https://avatars.mds.yandex.net/get-altay/4546519/2a0000018220ff4c7754175423c64f8f1ec4/XXL"/>
          <p:cNvPicPr/>
          <p:nvPr/>
        </p:nvPicPr>
        <p:blipFill rotWithShape="1">
          <a:blip r:embed="rId3" cstate="print">
            <a:extLst>
              <a:ext uri="{28A0092B-C50C-407E-A947-70E740481C1C}">
                <a14:useLocalDpi xmlns:a14="http://schemas.microsoft.com/office/drawing/2010/main" val="0"/>
              </a:ext>
            </a:extLst>
          </a:blip>
          <a:srcRect l="42169" t="11046" r="14586" b="11628"/>
          <a:stretch/>
        </p:blipFill>
        <p:spPr bwMode="auto">
          <a:xfrm>
            <a:off x="8878161" y="420913"/>
            <a:ext cx="2268810" cy="2235201"/>
          </a:xfrm>
          <a:prstGeom prst="rect">
            <a:avLst/>
          </a:prstGeom>
          <a:noFill/>
          <a:ln>
            <a:noFill/>
          </a:ln>
          <a:extLst>
            <a:ext uri="{53640926-AAD7-44D8-BBD7-CCE9431645EC}">
              <a14:shadowObscured xmlns:a14="http://schemas.microsoft.com/office/drawing/2010/main"/>
            </a:ext>
          </a:extLst>
        </p:spPr>
      </p:pic>
      <p:sp>
        <p:nvSpPr>
          <p:cNvPr id="21507" name="Rectangle 3"/>
          <p:cNvSpPr>
            <a:spLocks noChangeArrowheads="1"/>
          </p:cNvSpPr>
          <p:nvPr/>
        </p:nvSpPr>
        <p:spPr bwMode="auto">
          <a:xfrm>
            <a:off x="8362132" y="2672742"/>
            <a:ext cx="349508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г. Подольск</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6596964" y="2547647"/>
            <a:ext cx="1453603" cy="369332"/>
          </a:xfrm>
          <a:prstGeom prst="rect">
            <a:avLst/>
          </a:prstGeom>
        </p:spPr>
        <p:txBody>
          <a:bodyPr wrap="none">
            <a:spAutoFit/>
          </a:bodyPr>
          <a:lstStyle/>
          <a:p>
            <a:r>
              <a:rPr lang="ru-RU" dirty="0" smtClean="0"/>
              <a:t> г. Кемерово </a:t>
            </a:r>
            <a:endParaRPr lang="ru-RU" dirty="0"/>
          </a:p>
        </p:txBody>
      </p:sp>
      <p:sp>
        <p:nvSpPr>
          <p:cNvPr id="21509" name="Rectangle 5"/>
          <p:cNvSpPr>
            <a:spLocks noChangeArrowheads="1"/>
          </p:cNvSpPr>
          <p:nvPr/>
        </p:nvSpPr>
        <p:spPr bwMode="auto">
          <a:xfrm>
            <a:off x="794479" y="4361161"/>
            <a:ext cx="478186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Рисунок 10" descr="https://cdn.fishki.net/upload/post/2018/10/14/2734141/2fab53128600b55a1f70c57d695a0ddf.jpg"/>
          <p:cNvPicPr/>
          <p:nvPr/>
        </p:nvPicPr>
        <p:blipFill rotWithShape="1">
          <a:blip r:embed="rId4" cstate="print">
            <a:extLst>
              <a:ext uri="{28A0092B-C50C-407E-A947-70E740481C1C}">
                <a14:useLocalDpi xmlns:a14="http://schemas.microsoft.com/office/drawing/2010/main" val="0"/>
              </a:ext>
            </a:extLst>
          </a:blip>
          <a:srcRect l="23158" t="5715" r="26098" b="5694"/>
          <a:stretch/>
        </p:blipFill>
        <p:spPr bwMode="auto">
          <a:xfrm>
            <a:off x="6688389" y="3041402"/>
            <a:ext cx="1918582" cy="2488541"/>
          </a:xfrm>
          <a:prstGeom prst="rect">
            <a:avLst/>
          </a:prstGeom>
          <a:noFill/>
          <a:ln>
            <a:noFill/>
          </a:ln>
          <a:extLst>
            <a:ext uri="{53640926-AAD7-44D8-BBD7-CCE9431645EC}">
              <a14:shadowObscured xmlns:a14="http://schemas.microsoft.com/office/drawing/2010/main"/>
            </a:ext>
          </a:extLst>
        </p:spPr>
      </p:pic>
      <p:sp>
        <p:nvSpPr>
          <p:cNvPr id="12" name="Прямоугольник 11"/>
          <p:cNvSpPr/>
          <p:nvPr/>
        </p:nvSpPr>
        <p:spPr>
          <a:xfrm>
            <a:off x="6968373" y="5653705"/>
            <a:ext cx="1216167" cy="369332"/>
          </a:xfrm>
          <a:prstGeom prst="rect">
            <a:avLst/>
          </a:prstGeom>
        </p:spPr>
        <p:txBody>
          <a:bodyPr wrap="none">
            <a:spAutoFit/>
          </a:bodyPr>
          <a:lstStyle/>
          <a:p>
            <a:r>
              <a:rPr lang="ru-RU" dirty="0" smtClean="0"/>
              <a:t> г. Москва </a:t>
            </a:r>
            <a:endParaRPr lang="ru-RU" dirty="0"/>
          </a:p>
        </p:txBody>
      </p:sp>
      <p:pic>
        <p:nvPicPr>
          <p:cNvPr id="13" name="Рисунок 12" descr="https://rybolov.org/images/club/fishing/imgi/astrakhan_2b.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45175" y="3128910"/>
            <a:ext cx="2304995" cy="2342975"/>
          </a:xfrm>
          <a:prstGeom prst="rect">
            <a:avLst/>
          </a:prstGeom>
          <a:noFill/>
          <a:ln>
            <a:noFill/>
          </a:ln>
        </p:spPr>
      </p:pic>
      <p:sp>
        <p:nvSpPr>
          <p:cNvPr id="14" name="Прямоугольник 13"/>
          <p:cNvSpPr/>
          <p:nvPr/>
        </p:nvSpPr>
        <p:spPr>
          <a:xfrm>
            <a:off x="9512447" y="5639191"/>
            <a:ext cx="1411220" cy="369332"/>
          </a:xfrm>
          <a:prstGeom prst="rect">
            <a:avLst/>
          </a:prstGeom>
        </p:spPr>
        <p:txBody>
          <a:bodyPr wrap="none">
            <a:spAutoFit/>
          </a:bodyPr>
          <a:lstStyle/>
          <a:p>
            <a:r>
              <a:rPr lang="ru-RU" dirty="0" smtClean="0"/>
              <a:t>г. Астрахань </a:t>
            </a: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01021" y="631762"/>
            <a:ext cx="3633431" cy="523220"/>
          </a:xfrm>
          <a:prstGeom prst="rect">
            <a:avLst/>
          </a:prstGeom>
        </p:spPr>
        <p:txBody>
          <a:bodyPr wrap="none">
            <a:spAutoFit/>
          </a:bodyPr>
          <a:lstStyle/>
          <a:p>
            <a:r>
              <a:rPr lang="ru-RU" sz="2800" b="1" dirty="0" smtClean="0">
                <a:solidFill>
                  <a:schemeClr val="accent1">
                    <a:lumMod val="75000"/>
                  </a:schemeClr>
                </a:solidFill>
                <a:latin typeface="Times New Roman" pitchFamily="18" charset="0"/>
                <a:ea typeface="Calibri" pitchFamily="34" charset="0"/>
                <a:cs typeface="Times New Roman" pitchFamily="18" charset="0"/>
              </a:rPr>
              <a:t>Памятник Русалочке</a:t>
            </a:r>
            <a:endParaRPr lang="ru-RU" sz="2800" dirty="0"/>
          </a:p>
        </p:txBody>
      </p:sp>
      <p:sp>
        <p:nvSpPr>
          <p:cNvPr id="3" name="Прямоугольник 2"/>
          <p:cNvSpPr/>
          <p:nvPr/>
        </p:nvSpPr>
        <p:spPr>
          <a:xfrm>
            <a:off x="478972" y="1299029"/>
            <a:ext cx="5370285" cy="5033879"/>
          </a:xfrm>
          <a:prstGeom prst="rect">
            <a:avLst/>
          </a:prstGeom>
        </p:spPr>
        <p:txBody>
          <a:bodyPr wrap="square">
            <a:spAutoFit/>
          </a:bodyPr>
          <a:lstStyle/>
          <a:p>
            <a:pPr algn="just">
              <a:lnSpc>
                <a:spcPct val="150000"/>
              </a:lnSpc>
            </a:pPr>
            <a:r>
              <a:rPr lang="ru-RU" dirty="0" smtClean="0">
                <a:latin typeface="Times New Roman" pitchFamily="18" charset="0"/>
                <a:ea typeface="Calibri" pitchFamily="34" charset="0"/>
                <a:cs typeface="Times New Roman" pitchFamily="18" charset="0"/>
              </a:rPr>
              <a:t>Памятников Русалочке, установленных по всему миру, тоже очень много. Это свидетельствует о безграничной любви читателей разных стран к этой трогательной героине сказки Г.Х.Андерсена, чья сила любви и самопожертвование восхищают нас до сих пор. Самый знаменитый памятник Русалочке находится в Копенгагене (Дания), на родине писателя. На протяжении более сотни лет она остается символом города и страны в целом. Скульптура небольшая, всего лишь 125 см высотой и весом около 175 кг. Русалочка восседает на гранитном постаменте в порту Копенгагена. </a:t>
            </a:r>
            <a:endParaRPr lang="ru-RU" dirty="0"/>
          </a:p>
        </p:txBody>
      </p:sp>
      <p:pic>
        <p:nvPicPr>
          <p:cNvPr id="4" name="Picture 10"/>
          <p:cNvPicPr/>
          <p:nvPr/>
        </p:nvPicPr>
        <p:blipFill>
          <a:blip r:embed="rId2" cstate="print"/>
          <a:srcRect/>
          <a:stretch>
            <a:fillRect/>
          </a:stretch>
        </p:blipFill>
        <p:spPr bwMode="auto">
          <a:xfrm>
            <a:off x="6812435" y="1651458"/>
            <a:ext cx="4900594" cy="3660771"/>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162628" y="543838"/>
            <a:ext cx="2104573"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Нос майора Ковалева</a:t>
            </a:r>
            <a:endParaRPr kumimoji="0" lang="ru-RU" sz="28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
        <p:nvSpPr>
          <p:cNvPr id="24578" name="Rectangle 2"/>
          <p:cNvSpPr>
            <a:spLocks noChangeArrowheads="1"/>
          </p:cNvSpPr>
          <p:nvPr/>
        </p:nvSpPr>
        <p:spPr bwMode="auto">
          <a:xfrm>
            <a:off x="740229" y="1938649"/>
            <a:ext cx="4717143" cy="3268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В повести "Нос" Николая Васильевича Гоголя одноименная часть лица постоянно покидала своего хозяина и самостоятельно путешествовала по улицам Петербурга. В городе на Неве установлено сразу 3 памятника этому необычному "персонажу".</a:t>
            </a:r>
            <a:endParaRPr kumimoji="0" lang="ru-RU" sz="2000" b="0" i="0" u="none" strike="noStrike" cap="none" normalizeH="0" baseline="0" dirty="0" smtClean="0">
              <a:ln>
                <a:noFill/>
              </a:ln>
              <a:effectLst/>
              <a:latin typeface="Arial" pitchFamily="34" charset="0"/>
              <a:cs typeface="Arial" pitchFamily="34" charset="0"/>
            </a:endParaRPr>
          </a:p>
        </p:txBody>
      </p:sp>
      <p:pic>
        <p:nvPicPr>
          <p:cNvPr id="4" name="Рисунок 3" descr="Оригинал скульптуры &quot;Нос майора Ковалева&quot;"/>
          <p:cNvPicPr/>
          <p:nvPr/>
        </p:nvPicPr>
        <p:blipFill rotWithShape="1">
          <a:blip r:embed="rId2" cstate="print">
            <a:extLst>
              <a:ext uri="{28A0092B-C50C-407E-A947-70E740481C1C}">
                <a14:useLocalDpi xmlns:a14="http://schemas.microsoft.com/office/drawing/2010/main" val="0"/>
              </a:ext>
            </a:extLst>
          </a:blip>
          <a:srcRect l="24367" t="6830" r="23010" b="10399"/>
          <a:stretch/>
        </p:blipFill>
        <p:spPr bwMode="auto">
          <a:xfrm>
            <a:off x="9303656" y="696686"/>
            <a:ext cx="1973943" cy="1930400"/>
          </a:xfrm>
          <a:prstGeom prst="rect">
            <a:avLst/>
          </a:prstGeom>
          <a:noFill/>
          <a:ln>
            <a:noFill/>
          </a:ln>
          <a:extLst>
            <a:ext uri="{53640926-AAD7-44D8-BBD7-CCE9431645EC}">
              <a14:shadowObscured xmlns:a14="http://schemas.microsoft.com/office/drawing/2010/main"/>
            </a:ext>
          </a:extLst>
        </p:spPr>
      </p:pic>
      <p:pic>
        <p:nvPicPr>
          <p:cNvPr id="5" name="Рисунок 4" descr="https://avatars.dzeninfra.ru/get-zen_doc/1578906/pub_625cf4bc35c2ad5b1bcac256_625d143835c2ad5b1bfa5d83/scale_2400"/>
          <p:cNvPicPr/>
          <p:nvPr/>
        </p:nvPicPr>
        <p:blipFill rotWithShape="1">
          <a:blip r:embed="rId3" cstate="print">
            <a:extLst>
              <a:ext uri="{28A0092B-C50C-407E-A947-70E740481C1C}">
                <a14:useLocalDpi xmlns:a14="http://schemas.microsoft.com/office/drawing/2010/main" val="0"/>
              </a:ext>
            </a:extLst>
          </a:blip>
          <a:srcRect l="-626" t="626" r="7495" b="12730"/>
          <a:stretch/>
        </p:blipFill>
        <p:spPr bwMode="auto">
          <a:xfrm>
            <a:off x="6815037" y="705985"/>
            <a:ext cx="2067706" cy="1906586"/>
          </a:xfrm>
          <a:prstGeom prst="rect">
            <a:avLst/>
          </a:prstGeom>
          <a:noFill/>
          <a:ln>
            <a:noFill/>
          </a:ln>
          <a:extLst>
            <a:ext uri="{53640926-AAD7-44D8-BBD7-CCE9431645EC}">
              <a14:shadowObscured xmlns:a14="http://schemas.microsoft.com/office/drawing/2010/main"/>
            </a:ext>
          </a:extLst>
        </p:spPr>
      </p:pic>
      <p:pic>
        <p:nvPicPr>
          <p:cNvPr id="6" name="Рисунок 5" descr="https://avatars.dzeninfra.ru/get-zen_doc/3756876/pub_625cf4bc35c2ad5b1bcac256_625d1392f4078d0a6573f85f/scale_2400"/>
          <p:cNvPicPr/>
          <p:nvPr/>
        </p:nvPicPr>
        <p:blipFill rotWithShape="1">
          <a:blip r:embed="rId4" cstate="print">
            <a:extLst>
              <a:ext uri="{28A0092B-C50C-407E-A947-70E740481C1C}">
                <a14:useLocalDpi xmlns:a14="http://schemas.microsoft.com/office/drawing/2010/main" val="0"/>
              </a:ext>
            </a:extLst>
          </a:blip>
          <a:srcRect l="14859" t="4818" r="19147"/>
          <a:stretch/>
        </p:blipFill>
        <p:spPr bwMode="auto">
          <a:xfrm>
            <a:off x="6877451" y="2950774"/>
            <a:ext cx="4530778" cy="3058140"/>
          </a:xfrm>
          <a:prstGeom prst="rect">
            <a:avLst/>
          </a:prstGeom>
          <a:noFill/>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44914" y="414049"/>
            <a:ext cx="3585029" cy="523220"/>
          </a:xfrm>
          <a:prstGeom prst="rect">
            <a:avLst/>
          </a:prstGeom>
        </p:spPr>
        <p:txBody>
          <a:bodyPr wrap="square">
            <a:spAutoFit/>
          </a:bodyPr>
          <a:lstStyle/>
          <a:p>
            <a:r>
              <a:rPr lang="ru-RU" sz="2800" b="1" dirty="0" smtClean="0">
                <a:solidFill>
                  <a:schemeClr val="accent1">
                    <a:lumMod val="75000"/>
                  </a:schemeClr>
                </a:solidFill>
              </a:rPr>
              <a:t>Диван Обломова</a:t>
            </a:r>
            <a:endParaRPr lang="ru-RU" sz="2800" dirty="0">
              <a:solidFill>
                <a:schemeClr val="accent1">
                  <a:lumMod val="75000"/>
                </a:schemeClr>
              </a:solidFill>
            </a:endParaRPr>
          </a:p>
        </p:txBody>
      </p:sp>
      <p:sp>
        <p:nvSpPr>
          <p:cNvPr id="23553" name="Rectangle 1"/>
          <p:cNvSpPr>
            <a:spLocks noChangeArrowheads="1"/>
          </p:cNvSpPr>
          <p:nvPr/>
        </p:nvSpPr>
        <p:spPr bwMode="auto">
          <a:xfrm>
            <a:off x="972457" y="1940480"/>
            <a:ext cx="4441372" cy="28126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2005 году в Ульяновске, родине Ивана Гончарова, установили диван - любимый предмет мебели Ильи Обломова. Диван пустует, а рядом установлены тапочки, напоминающие о хозяине, который постоянно лежал</a:t>
            </a:r>
            <a:r>
              <a:rPr kumimoji="0" lang="ru-RU"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https://avatars.dzeninfra.ru/get-zen_doc/1540250/pub_625cf4bc35c2ad5b1bcac256_625d1471657eb53fc3d52cd2/scale_2400"/>
          <p:cNvPicPr/>
          <p:nvPr/>
        </p:nvPicPr>
        <p:blipFill rotWithShape="1">
          <a:blip r:embed="rId2" cstate="print">
            <a:extLst>
              <a:ext uri="{28A0092B-C50C-407E-A947-70E740481C1C}">
                <a14:useLocalDpi xmlns:a14="http://schemas.microsoft.com/office/drawing/2010/main" val="0"/>
              </a:ext>
            </a:extLst>
          </a:blip>
          <a:srcRect l="6024" t="29414" b="8047"/>
          <a:stretch/>
        </p:blipFill>
        <p:spPr bwMode="auto">
          <a:xfrm>
            <a:off x="6662057" y="638630"/>
            <a:ext cx="4731657" cy="5341256"/>
          </a:xfrm>
          <a:prstGeom prst="rect">
            <a:avLst/>
          </a:prstGeom>
          <a:noFill/>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17715" y="764468"/>
            <a:ext cx="6415315"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Памятник Барону </a:t>
            </a:r>
            <a:r>
              <a:rPr kumimoji="0" lang="ru-RU" sz="2400" b="1" i="0" u="none" strike="noStrike" cap="none" normalizeH="0" baseline="0" dirty="0" err="1" smtClean="0">
                <a:ln>
                  <a:noFill/>
                </a:ln>
                <a:solidFill>
                  <a:srgbClr val="0070C0"/>
                </a:solidFill>
                <a:effectLst/>
                <a:latin typeface="Times New Roman" pitchFamily="18" charset="0"/>
                <a:ea typeface="Calibri" pitchFamily="34" charset="0"/>
                <a:cs typeface="Times New Roman" pitchFamily="18" charset="0"/>
              </a:rPr>
              <a:t>Мюнхаузену</a:t>
            </a:r>
            <a:endParaRPr kumimoji="0" lang="ru-RU" sz="2400" b="0" i="0" u="none" strike="noStrike" cap="none" normalizeH="0" baseline="0" dirty="0" smtClean="0">
              <a:ln>
                <a:noFill/>
              </a:ln>
              <a:solidFill>
                <a:srgbClr val="0070C0"/>
              </a:solidFill>
              <a:effectLst/>
              <a:latin typeface="Arial" pitchFamily="34" charset="0"/>
              <a:cs typeface="Arial" pitchFamily="34" charset="0"/>
            </a:endParaRPr>
          </a:p>
        </p:txBody>
      </p:sp>
      <p:sp>
        <p:nvSpPr>
          <p:cNvPr id="3" name="Прямоугольник 2"/>
          <p:cNvSpPr/>
          <p:nvPr/>
        </p:nvSpPr>
        <p:spPr>
          <a:xfrm>
            <a:off x="522514" y="1640114"/>
            <a:ext cx="5210629" cy="3782061"/>
          </a:xfrm>
          <a:prstGeom prst="rect">
            <a:avLst/>
          </a:prstGeom>
        </p:spPr>
        <p:txBody>
          <a:bodyPr wrap="square">
            <a:spAutoFit/>
          </a:bodyPr>
          <a:lstStyle/>
          <a:p>
            <a:pPr algn="just">
              <a:lnSpc>
                <a:spcPct val="150000"/>
              </a:lnSpc>
            </a:pPr>
            <a:r>
              <a:rPr lang="ru-RU" dirty="0" smtClean="0">
                <a:latin typeface="Times New Roman" pitchFamily="18" charset="0"/>
                <a:cs typeface="Times New Roman" pitchFamily="18" charset="0"/>
              </a:rPr>
              <a:t>В Калининграде установлен необычный памятник, посвященный Барону </a:t>
            </a:r>
            <a:r>
              <a:rPr lang="ru-RU" dirty="0" err="1" smtClean="0">
                <a:latin typeface="Times New Roman" pitchFamily="18" charset="0"/>
                <a:cs typeface="Times New Roman" pitchFamily="18" charset="0"/>
              </a:rPr>
              <a:t>Мюнхаузену</a:t>
            </a:r>
            <a:r>
              <a:rPr lang="ru-RU" dirty="0" smtClean="0">
                <a:latin typeface="Times New Roman" pitchFamily="18" charset="0"/>
                <a:cs typeface="Times New Roman" pitchFamily="18" charset="0"/>
              </a:rPr>
              <a:t>. У ворот </a:t>
            </a:r>
            <a:r>
              <a:rPr lang="ru-RU" dirty="0" err="1" smtClean="0">
                <a:latin typeface="Times New Roman" pitchFamily="18" charset="0"/>
                <a:cs typeface="Times New Roman" pitchFamily="18" charset="0"/>
              </a:rPr>
              <a:t>Фридрихсбургской</a:t>
            </a:r>
            <a:r>
              <a:rPr lang="ru-RU" dirty="0" smtClean="0">
                <a:latin typeface="Times New Roman" pitchFamily="18" charset="0"/>
                <a:cs typeface="Times New Roman" pitchFamily="18" charset="0"/>
              </a:rPr>
              <a:t> крепости красуется сапог со шпагой. Именно с этого места </a:t>
            </a:r>
            <a:r>
              <a:rPr lang="ru-RU" dirty="0" err="1" smtClean="0">
                <a:latin typeface="Times New Roman" pitchFamily="18" charset="0"/>
                <a:cs typeface="Times New Roman" pitchFamily="18" charset="0"/>
              </a:rPr>
              <a:t>Мюнхаузен</a:t>
            </a:r>
            <a:r>
              <a:rPr lang="ru-RU" dirty="0" smtClean="0">
                <a:latin typeface="Times New Roman" pitchFamily="18" charset="0"/>
                <a:cs typeface="Times New Roman" pitchFamily="18" charset="0"/>
              </a:rPr>
              <a:t> предпринял попытку долететь до Луны. Согласна легенде, один раз ему удалось оторваться от земли и добраться до Петербурга. Но при взлете сапог остался на этом месте. Автор памятника - Максим Гриневский.</a:t>
            </a:r>
            <a:endParaRPr lang="ru-RU" dirty="0">
              <a:latin typeface="Times New Roman" pitchFamily="18" charset="0"/>
              <a:cs typeface="Times New Roman" pitchFamily="18" charset="0"/>
            </a:endParaRPr>
          </a:p>
        </p:txBody>
      </p:sp>
      <p:pic>
        <p:nvPicPr>
          <p:cNvPr id="4" name="Рисунок 3" descr="https://avatars.dzeninfra.ru/get-zen_doc/1852523/pub_625cf4bc35c2ad5b1bcac256_625d14cdf4d81d768761e420/scale_2400"/>
          <p:cNvPicPr/>
          <p:nvPr/>
        </p:nvPicPr>
        <p:blipFill rotWithShape="1">
          <a:blip r:embed="rId2" cstate="print">
            <a:extLst>
              <a:ext uri="{28A0092B-C50C-407E-A947-70E740481C1C}">
                <a14:useLocalDpi xmlns:a14="http://schemas.microsoft.com/office/drawing/2010/main" val="0"/>
              </a:ext>
            </a:extLst>
          </a:blip>
          <a:srcRect l="26372" t="3831" r="24872" b="5041"/>
          <a:stretch/>
        </p:blipFill>
        <p:spPr bwMode="auto">
          <a:xfrm>
            <a:off x="7204387" y="1262385"/>
            <a:ext cx="4189328" cy="4383672"/>
          </a:xfrm>
          <a:prstGeom prst="rect">
            <a:avLst/>
          </a:prstGeom>
          <a:noFill/>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669143" y="280442"/>
            <a:ext cx="3323771"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75000"/>
                  </a:schemeClr>
                </a:solidFill>
                <a:effectLst/>
                <a:latin typeface="Calibri" pitchFamily="34" charset="0"/>
                <a:ea typeface="Calibri" pitchFamily="34" charset="0"/>
                <a:cs typeface="Times New Roman" pitchFamily="18" charset="0"/>
              </a:rPr>
              <a:t>Памятник человеку-невидимке</a:t>
            </a:r>
            <a:endParaRPr kumimoji="0" lang="ru-RU" sz="24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
        <p:nvSpPr>
          <p:cNvPr id="22530" name="Rectangle 2"/>
          <p:cNvSpPr>
            <a:spLocks noChangeArrowheads="1"/>
          </p:cNvSpPr>
          <p:nvPr/>
        </p:nvSpPr>
        <p:spPr bwMode="auto">
          <a:xfrm>
            <a:off x="580571" y="1861747"/>
            <a:ext cx="5138058"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11010"/>
                </a:solidFill>
                <a:effectLst/>
                <a:latin typeface="Times New Roman" pitchFamily="18" charset="0"/>
                <a:ea typeface="Calibri" pitchFamily="34" charset="0"/>
                <a:cs typeface="Times New Roman" pitchFamily="18" charset="0"/>
              </a:rPr>
              <a:t>Рядом с библиотекой имени Белинского в Екатеринбурге открылся памятник герою новеллы Герберта Уэллса - Человеку - Невидимке. Он представляет собой небольшую плиту с выгравированной надписью: </a:t>
            </a:r>
            <a:r>
              <a:rPr kumimoji="0" lang="ru-RU" b="0" i="0" u="none" strike="noStrike" cap="none" normalizeH="0" baseline="0" dirty="0" smtClean="0">
                <a:ln>
                  <a:noFill/>
                </a:ln>
                <a:solidFill>
                  <a:srgbClr val="111010"/>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rgbClr val="111010"/>
                </a:solidFill>
                <a:effectLst/>
                <a:latin typeface="Times New Roman" pitchFamily="18" charset="0"/>
                <a:ea typeface="Calibri" pitchFamily="34" charset="0"/>
                <a:cs typeface="Times New Roman" pitchFamily="18" charset="0"/>
              </a:rPr>
              <a:t>Первый в мире памятник Человеку-невидимке, герою новеллы Герберта Уэллса</a:t>
            </a:r>
            <a:r>
              <a:rPr kumimoji="0" lang="ru-RU" b="0" i="0" u="none" strike="noStrike" cap="none" normalizeH="0" baseline="0" dirty="0" smtClean="0">
                <a:ln>
                  <a:noFill/>
                </a:ln>
                <a:solidFill>
                  <a:srgbClr val="111010"/>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rgbClr val="111010"/>
                </a:solidFill>
                <a:effectLst/>
                <a:latin typeface="Times New Roman" pitchFamily="18" charset="0"/>
                <a:ea typeface="Calibri" pitchFamily="34" charset="0"/>
                <a:cs typeface="Times New Roman" pitchFamily="18" charset="0"/>
              </a:rPr>
              <a:t>. Для его изготовления потребовалось немного бетона и по одной голой ступне каждого из ваятелей. </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https://sun9-4.userapi.com/impg/51wbVnfl-vhfKnp1lgTlIGnsYarXHpg5p2Rf8g/6fH0NZZ1jZg.jpg?size=1024x681&amp;quality=95&amp;sign=77d61423e0fab0c1139cabd47285843e&amp;c_uniq_tag=aGVTGRQUI13cRYcZ2Y--Q_bx5KLnlXDRnFvmpvJk9lc&amp;type=album"/>
          <p:cNvPicPr/>
          <p:nvPr/>
        </p:nvPicPr>
        <p:blipFill rotWithShape="1">
          <a:blip r:embed="rId2" cstate="print">
            <a:extLst>
              <a:ext uri="{28A0092B-C50C-407E-A947-70E740481C1C}">
                <a14:useLocalDpi xmlns:a14="http://schemas.microsoft.com/office/drawing/2010/main" val="0"/>
              </a:ext>
            </a:extLst>
          </a:blip>
          <a:srcRect l="16467" t="3824" r="15907" b="2564"/>
          <a:stretch/>
        </p:blipFill>
        <p:spPr bwMode="auto">
          <a:xfrm>
            <a:off x="6545943" y="682171"/>
            <a:ext cx="4731657" cy="5341258"/>
          </a:xfrm>
          <a:prstGeom prst="rect">
            <a:avLst/>
          </a:prstGeom>
          <a:noFill/>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551544" y="1407101"/>
            <a:ext cx="521062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Подсчитать, сколько всего установлено памятников литературным героям, невозможно.  Я рассказала лишь о некоторых памятниках литературным героям, выбирая тех, кто известен широкому кругу читателей.</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История каждого памятника уникальна и заслуживает того, чтобы продолжить их изучение.</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5" name="Рисунок 4" descr="https://www.lafabriqueduprof.fr/wp-content/uploads/2019/08/adobestock_9146070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915" y="1676537"/>
            <a:ext cx="5036457" cy="3809863"/>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9"/>
          <p:cNvSpPr>
            <a:spLocks noGrp="1"/>
          </p:cNvSpPr>
          <p:nvPr>
            <p:ph idx="13"/>
          </p:nvPr>
        </p:nvSpPr>
        <p:spPr>
          <a:xfrm>
            <a:off x="779267" y="789275"/>
            <a:ext cx="4913832" cy="5400943"/>
          </a:xfrm>
        </p:spPr>
        <p:txBody>
          <a:bodyPr>
            <a:normAutofit fontScale="92500" lnSpcReduction="20000"/>
          </a:bodyPr>
          <a:lstStyle/>
          <a:p>
            <a:pPr marL="0" indent="0" algn="just">
              <a:buNone/>
            </a:pPr>
            <a:r>
              <a:rPr lang="ru-RU" dirty="0" smtClean="0">
                <a:solidFill>
                  <a:schemeClr val="hlink"/>
                </a:solidFill>
                <a:latin typeface="Times New Roman" panose="02020603050405020304" pitchFamily="18" charset="0"/>
                <a:cs typeface="Times New Roman" panose="02020603050405020304" pitchFamily="18" charset="0"/>
              </a:rPr>
              <a:t>    </a:t>
            </a:r>
            <a:r>
              <a:rPr lang="ru-RU" dirty="0" smtClean="0">
                <a:solidFill>
                  <a:schemeClr val="hlink"/>
                </a:solidFill>
                <a:latin typeface="Monotype Corsiva" panose="03010101010201010101" pitchFamily="66" charset="0"/>
                <a:cs typeface="Times New Roman" panose="02020603050405020304" pitchFamily="18" charset="0"/>
              </a:rPr>
              <a:t>Почему </a:t>
            </a:r>
            <a:r>
              <a:rPr lang="ru-RU" dirty="0">
                <a:solidFill>
                  <a:schemeClr val="hlink"/>
                </a:solidFill>
                <a:latin typeface="Monotype Corsiva" panose="03010101010201010101" pitchFamily="66" charset="0"/>
                <a:cs typeface="Times New Roman" panose="02020603050405020304" pitchFamily="18" charset="0"/>
              </a:rPr>
              <a:t>люди ставят памятники литературным героям? Да потому, что многие герои книг сделали для людей ничуть не меньше, чем реально жившие известные люди.  Они каждый день дарят </a:t>
            </a:r>
            <a:r>
              <a:rPr lang="ru-RU" dirty="0" smtClean="0">
                <a:solidFill>
                  <a:schemeClr val="hlink"/>
                </a:solidFill>
                <a:latin typeface="Monotype Corsiva" panose="03010101010201010101" pitchFamily="66" charset="0"/>
                <a:cs typeface="Times New Roman" panose="02020603050405020304" pitchFamily="18" charset="0"/>
              </a:rPr>
              <a:t>читателям счастье</a:t>
            </a:r>
            <a:r>
              <a:rPr lang="ru-RU" dirty="0">
                <a:solidFill>
                  <a:schemeClr val="hlink"/>
                </a:solidFill>
                <a:latin typeface="Monotype Corsiva" panose="03010101010201010101" pitchFamily="66" charset="0"/>
                <a:cs typeface="Times New Roman" panose="02020603050405020304" pitchFamily="18" charset="0"/>
              </a:rPr>
              <a:t>, учат быть добрыми и верными, мужественными и благородными.   </a:t>
            </a:r>
            <a:br>
              <a:rPr lang="ru-RU" dirty="0">
                <a:solidFill>
                  <a:schemeClr val="hlink"/>
                </a:solidFill>
                <a:latin typeface="Monotype Corsiva" panose="03010101010201010101" pitchFamily="66" charset="0"/>
                <a:cs typeface="Times New Roman" panose="02020603050405020304" pitchFamily="18" charset="0"/>
              </a:rPr>
            </a:br>
            <a:r>
              <a:rPr lang="ru-RU" dirty="0" smtClean="0">
                <a:solidFill>
                  <a:schemeClr val="hlink"/>
                </a:solidFill>
                <a:latin typeface="Monotype Corsiva" panose="03010101010201010101" pitchFamily="66" charset="0"/>
                <a:cs typeface="Times New Roman" panose="02020603050405020304" pitchFamily="18" charset="0"/>
              </a:rPr>
              <a:t>     На </a:t>
            </a:r>
            <a:r>
              <a:rPr lang="ru-RU" dirty="0">
                <a:solidFill>
                  <a:schemeClr val="hlink"/>
                </a:solidFill>
                <a:latin typeface="Monotype Corsiva" panose="03010101010201010101" pitchFamily="66" charset="0"/>
                <a:cs typeface="Times New Roman" panose="02020603050405020304" pitchFamily="18" charset="0"/>
              </a:rPr>
              <a:t>площадях и улицах, в парках и скверах многих городов мира стоят памятники выдающимся героям литературы. Эти герои известны благодаря своей находчивости или смелости, оптимизму или необычным поступкам, чувству юмора или глупости.  </a:t>
            </a:r>
            <a:br>
              <a:rPr lang="ru-RU" dirty="0">
                <a:solidFill>
                  <a:schemeClr val="hlink"/>
                </a:solidFill>
                <a:latin typeface="Monotype Corsiva" panose="03010101010201010101" pitchFamily="66" charset="0"/>
                <a:cs typeface="Times New Roman" panose="02020603050405020304" pitchFamily="18" charset="0"/>
              </a:rPr>
            </a:br>
            <a:r>
              <a:rPr lang="ru-RU" dirty="0">
                <a:solidFill>
                  <a:schemeClr val="hlink"/>
                </a:solidFill>
                <a:latin typeface="Monotype Corsiva" panose="03010101010201010101" pitchFamily="66" charset="0"/>
                <a:cs typeface="Times New Roman" panose="02020603050405020304" pitchFamily="18" charset="0"/>
              </a:rPr>
              <a:t>У каждого памятника, как и у каждого человека, своя судьба. </a:t>
            </a:r>
            <a:r>
              <a:rPr lang="ru-RU" dirty="0">
                <a:solidFill>
                  <a:schemeClr val="hlink"/>
                </a:solidFill>
                <a:latin typeface="Times New Roman" panose="02020603050405020304" pitchFamily="18" charset="0"/>
                <a:cs typeface="Times New Roman" panose="02020603050405020304" pitchFamily="18" charset="0"/>
              </a:rPr>
              <a:t>     </a:t>
            </a:r>
            <a:r>
              <a:rPr lang="ru-RU" b="1" i="1" dirty="0">
                <a:solidFill>
                  <a:schemeClr val="hlink"/>
                </a:solidFill>
                <a:latin typeface="Monotype Corsiva" pitchFamily="66" charset="0"/>
              </a:rPr>
              <a:t>  </a:t>
            </a:r>
            <a:endParaRPr lang="ru-RU" dirty="0"/>
          </a:p>
        </p:txBody>
      </p:sp>
      <p:pic>
        <p:nvPicPr>
          <p:cNvPr id="1028" name="Picture 4" descr="https://aleks-bibllio.krd.muzkult.ru/media/2020/09/01/1257002694/imag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3162" y="1065723"/>
            <a:ext cx="5477892" cy="45547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3"/>
          </p:nvPr>
        </p:nvSpPr>
        <p:spPr>
          <a:xfrm>
            <a:off x="684376" y="474453"/>
            <a:ext cx="4913832" cy="5387961"/>
          </a:xfrm>
        </p:spPr>
        <p:txBody>
          <a:bodyPr/>
          <a:lstStyle/>
          <a:p>
            <a:pPr marL="0" indent="0" algn="just">
              <a:buNone/>
            </a:pPr>
            <a:r>
              <a:rPr lang="ru-RU" b="1" dirty="0" smtClean="0">
                <a:solidFill>
                  <a:srgbClr val="0070C0"/>
                </a:solidFill>
              </a:rPr>
              <a:t>  Памятник </a:t>
            </a:r>
            <a:r>
              <a:rPr lang="ru-RU" b="1" dirty="0">
                <a:solidFill>
                  <a:srgbClr val="0070C0"/>
                </a:solidFill>
              </a:rPr>
              <a:t>Снегурочке</a:t>
            </a:r>
            <a:endParaRPr lang="ru-RU" dirty="0">
              <a:solidFill>
                <a:srgbClr val="0070C0"/>
              </a:solidFill>
            </a:endParaRPr>
          </a:p>
          <a:p>
            <a:pPr marL="0" indent="0" algn="just">
              <a:buNone/>
            </a:pPr>
            <a:endParaRPr lang="ru-RU" dirty="0"/>
          </a:p>
        </p:txBody>
      </p:sp>
      <p:sp>
        <p:nvSpPr>
          <p:cNvPr id="2" name="Прямоугольник 1"/>
          <p:cNvSpPr/>
          <p:nvPr/>
        </p:nvSpPr>
        <p:spPr>
          <a:xfrm>
            <a:off x="485794" y="1104181"/>
            <a:ext cx="5310996" cy="4662815"/>
          </a:xfrm>
          <a:prstGeom prst="rect">
            <a:avLst/>
          </a:prstGeom>
        </p:spPr>
        <p:txBody>
          <a:bodyPr wrap="square">
            <a:spAutoFit/>
          </a:bodyPr>
          <a:lstStyle/>
          <a:p>
            <a:pPr algn="just">
              <a:lnSpc>
                <a:spcPct val="150000"/>
              </a:lnSpc>
              <a:spcAft>
                <a:spcPts val="800"/>
              </a:spcAft>
            </a:pPr>
            <a:r>
              <a:rPr lang="ru-RU" dirty="0">
                <a:solidFill>
                  <a:srgbClr val="242F33"/>
                </a:solidFill>
                <a:latin typeface="Times New Roman" panose="02020603050405020304" pitchFamily="18" charset="0"/>
                <a:ea typeface="Calibri" panose="020F0502020204030204" pitchFamily="34" charset="0"/>
                <a:cs typeface="Times New Roman" panose="02020603050405020304" pitchFamily="18" charset="0"/>
              </a:rPr>
              <a:t>Памятник Снегурочке появился в Костроме в 2015 году. Оригинальная скульптурная композиция, созданная Александром </a:t>
            </a:r>
            <a:r>
              <a:rPr lang="ru-RU" dirty="0" smtClean="0">
                <a:solidFill>
                  <a:srgbClr val="242F33"/>
                </a:solidFill>
                <a:latin typeface="Times New Roman" panose="02020603050405020304" pitchFamily="18" charset="0"/>
                <a:ea typeface="Calibri" panose="020F0502020204030204" pitchFamily="34" charset="0"/>
                <a:cs typeface="Times New Roman" panose="02020603050405020304" pitchFamily="18" charset="0"/>
              </a:rPr>
              <a:t>Ерёминым</a:t>
            </a:r>
            <a:r>
              <a:rPr lang="ru-RU" dirty="0">
                <a:solidFill>
                  <a:srgbClr val="242F33"/>
                </a:solidFill>
                <a:latin typeface="Times New Roman" panose="02020603050405020304" pitchFamily="18" charset="0"/>
                <a:ea typeface="Calibri" panose="020F0502020204030204" pitchFamily="34" charset="0"/>
                <a:cs typeface="Times New Roman" panose="02020603050405020304" pitchFamily="18" charset="0"/>
              </a:rPr>
              <a:t>, установлена на </a:t>
            </a:r>
            <a:r>
              <a:rPr lang="ru-RU" dirty="0" err="1">
                <a:solidFill>
                  <a:srgbClr val="242F33"/>
                </a:solidFill>
                <a:latin typeface="Times New Roman" panose="02020603050405020304" pitchFamily="18" charset="0"/>
                <a:ea typeface="Calibri" panose="020F0502020204030204" pitchFamily="34" charset="0"/>
                <a:cs typeface="Times New Roman" panose="02020603050405020304" pitchFamily="18" charset="0"/>
              </a:rPr>
              <a:t>Сусанинской</a:t>
            </a:r>
            <a:r>
              <a:rPr lang="ru-RU" dirty="0">
                <a:solidFill>
                  <a:srgbClr val="242F33"/>
                </a:solidFill>
                <a:latin typeface="Times New Roman" panose="02020603050405020304" pitchFamily="18" charset="0"/>
                <a:ea typeface="Calibri" panose="020F0502020204030204" pitchFamily="34" charset="0"/>
                <a:cs typeface="Times New Roman" panose="02020603050405020304" pitchFamily="18" charset="0"/>
              </a:rPr>
              <a:t> площади. Помощница Деда Мороза представлена в окружении лесных зверушек. Голову девушки украшает венец. На своей ладони изящная Снегурка держит птичку, возле ног красавицы расположился миниатюрный ушастый заяц. Г</a:t>
            </a:r>
            <a:r>
              <a:rPr lang="ru-RU" dirty="0">
                <a:latin typeface="Times New Roman" panose="02020603050405020304" pitchFamily="18" charset="0"/>
                <a:ea typeface="Calibri" panose="020F0502020204030204" pitchFamily="34" charset="0"/>
                <a:cs typeface="Times New Roman" panose="02020603050405020304" pitchFamily="18" charset="0"/>
              </a:rPr>
              <a:t>оворят, что если притронуться к снегирю, сидящему на рукаве девочки, то это в дальнейшем приносит удачу.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9155" y="590548"/>
            <a:ext cx="4252822" cy="5465195"/>
          </a:xfrm>
          <a:prstGeom prst="rect">
            <a:avLst/>
          </a:prstGeom>
          <a:noFill/>
        </p:spPr>
      </p:pic>
    </p:spTree>
    <p:extLst>
      <p:ext uri="{BB962C8B-B14F-4D97-AF65-F5344CB8AC3E}">
        <p14:creationId xmlns:p14="http://schemas.microsoft.com/office/powerpoint/2010/main" val="3327646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8"/>
          <p:cNvSpPr>
            <a:spLocks noGrp="1"/>
          </p:cNvSpPr>
          <p:nvPr>
            <p:ph sz="half" idx="1"/>
          </p:nvPr>
        </p:nvSpPr>
        <p:spPr>
          <a:xfrm>
            <a:off x="595527" y="583556"/>
            <a:ext cx="5109673" cy="5460761"/>
          </a:xfrm>
        </p:spPr>
        <p:txBody>
          <a:bodyPr>
            <a:normAutofit fontScale="92500" lnSpcReduction="10000"/>
          </a:bodyPr>
          <a:lstStyle/>
          <a:p>
            <a:pPr algn="ctr">
              <a:buNone/>
            </a:pPr>
            <a:r>
              <a:rPr lang="ru-RU" b="1" dirty="0" smtClean="0">
                <a:solidFill>
                  <a:schemeClr val="accent1">
                    <a:lumMod val="75000"/>
                  </a:schemeClr>
                </a:solidFill>
              </a:rPr>
              <a:t>Памятник </a:t>
            </a:r>
            <a:r>
              <a:rPr lang="ru-RU" b="1" dirty="0" err="1" smtClean="0">
                <a:solidFill>
                  <a:schemeClr val="accent1">
                    <a:lumMod val="75000"/>
                  </a:schemeClr>
                </a:solidFill>
              </a:rPr>
              <a:t>Бременским</a:t>
            </a:r>
            <a:r>
              <a:rPr lang="ru-RU" b="1" dirty="0" smtClean="0">
                <a:solidFill>
                  <a:schemeClr val="accent1">
                    <a:lumMod val="75000"/>
                  </a:schemeClr>
                </a:solidFill>
              </a:rPr>
              <a:t> музыкантам</a:t>
            </a:r>
            <a:endParaRPr lang="ru-RU" dirty="0" smtClean="0">
              <a:solidFill>
                <a:schemeClr val="accent1">
                  <a:lumMod val="75000"/>
                </a:schemeClr>
              </a:solidFill>
            </a:endParaRPr>
          </a:p>
          <a:p>
            <a:pPr algn="just" fontAlgn="base">
              <a:lnSpc>
                <a:spcPct val="150000"/>
              </a:lnSpc>
              <a:buNone/>
            </a:pPr>
            <a:r>
              <a:rPr lang="ru-RU" sz="1900" dirty="0" smtClean="0">
                <a:latin typeface="Times New Roman" pitchFamily="18" charset="0"/>
                <a:cs typeface="Times New Roman" pitchFamily="18" charset="0"/>
              </a:rPr>
              <a:t>     Установленный в 1951 г., памятник стал символом г. Бремена (Германия). Скульптура изображает осла, пса, кота и петуха стоящими пирамидой друг на друге, как описывает их сказка. Эта фигура красуется в самом центре города с западной стороны здания городской ратуши, а создал ее скульптор Герхард Маркс.</a:t>
            </a:r>
          </a:p>
          <a:p>
            <a:pPr algn="just" fontAlgn="base">
              <a:lnSpc>
                <a:spcPct val="150000"/>
              </a:lnSpc>
              <a:buNone/>
            </a:pPr>
            <a:r>
              <a:rPr lang="ru-RU" sz="1900" dirty="0" smtClean="0">
                <a:latin typeface="Times New Roman" pitchFamily="18" charset="0"/>
                <a:cs typeface="Times New Roman" pitchFamily="18" charset="0"/>
              </a:rPr>
              <a:t>     Интересно, что на площади, где стоит статуя, если бросить монетку в канализационный люк, то оттуда можно услышать голоса героев сказки. </a:t>
            </a:r>
          </a:p>
          <a:p>
            <a:endParaRPr lang="ru-RU" dirty="0"/>
          </a:p>
        </p:txBody>
      </p:sp>
      <p:pic>
        <p:nvPicPr>
          <p:cNvPr id="5" name="Picture 5"/>
          <p:cNvPicPr>
            <a:picLocks noGrp="1"/>
          </p:cNvPicPr>
          <p:nvPr>
            <p:ph idx="13"/>
          </p:nvPr>
        </p:nvPicPr>
        <p:blipFill>
          <a:blip r:embed="rId2" cstate="print"/>
          <a:srcRect/>
          <a:stretch>
            <a:fillRect/>
          </a:stretch>
        </p:blipFill>
        <p:spPr bwMode="auto">
          <a:xfrm>
            <a:off x="7030869" y="545192"/>
            <a:ext cx="4261245" cy="5434693"/>
          </a:xfrm>
          <a:prstGeom prst="rect">
            <a:avLst/>
          </a:prstGeom>
          <a:noFill/>
          <a:ln w="9525">
            <a:noFill/>
            <a:miter lim="800000"/>
            <a:headEnd/>
            <a:tailEnd/>
          </a:ln>
        </p:spPr>
      </p:pic>
    </p:spTree>
    <p:extLst>
      <p:ext uri="{BB962C8B-B14F-4D97-AF65-F5344CB8AC3E}">
        <p14:creationId xmlns:p14="http://schemas.microsoft.com/office/powerpoint/2010/main" val="3646439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Текст 9"/>
          <p:cNvSpPr>
            <a:spLocks noGrp="1"/>
          </p:cNvSpPr>
          <p:nvPr>
            <p:ph type="body" sz="half" idx="2"/>
          </p:nvPr>
        </p:nvSpPr>
        <p:spPr>
          <a:xfrm>
            <a:off x="740906" y="638627"/>
            <a:ext cx="4990607" cy="5384801"/>
          </a:xfrm>
        </p:spPr>
        <p:txBody>
          <a:bodyPr>
            <a:normAutofit fontScale="92500" lnSpcReduction="10000"/>
          </a:bodyPr>
          <a:lstStyle/>
          <a:p>
            <a:pPr algn="ctr"/>
            <a:r>
              <a:rPr lang="ru-RU" sz="2000" b="1" dirty="0" smtClean="0">
                <a:solidFill>
                  <a:schemeClr val="accent1">
                    <a:lumMod val="75000"/>
                  </a:schemeClr>
                </a:solidFill>
              </a:rPr>
              <a:t>Памятник Буратино</a:t>
            </a:r>
            <a:endParaRPr lang="ru-RU" sz="2000" dirty="0" smtClean="0">
              <a:solidFill>
                <a:schemeClr val="accent1">
                  <a:lumMod val="75000"/>
                </a:schemeClr>
              </a:solidFill>
            </a:endParaRPr>
          </a:p>
          <a:p>
            <a:pPr algn="just">
              <a:lnSpc>
                <a:spcPct val="150000"/>
              </a:lnSpc>
            </a:pPr>
            <a:r>
              <a:rPr lang="ru-RU" dirty="0" smtClean="0"/>
              <a:t>    </a:t>
            </a:r>
            <a:r>
              <a:rPr lang="ru-RU" sz="1700" dirty="0" smtClean="0">
                <a:latin typeface="Times New Roman" pitchFamily="18" charset="0"/>
                <a:cs typeface="Times New Roman" pitchFamily="18" charset="0"/>
              </a:rPr>
              <a:t>Буратино - главный герой сказки А. Н. Толстого «Золотой ключик, или Приключения Буратино». Буратино в России - символ счастливого детства и настоящей детской дружбы. Памятники ему можно встретить в самых разных городах нашей страны: в Салехарде, Барнауле, Ростове, Воронеже, Ижевске. </a:t>
            </a:r>
          </a:p>
          <a:p>
            <a:pPr algn="just">
              <a:lnSpc>
                <a:spcPct val="150000"/>
              </a:lnSpc>
            </a:pPr>
            <a:r>
              <a:rPr lang="ru-RU" sz="1700" dirty="0" smtClean="0">
                <a:latin typeface="Times New Roman" pitchFamily="18" charset="0"/>
                <a:cs typeface="Times New Roman" pitchFamily="18" charset="0"/>
              </a:rPr>
              <a:t>    В 2013 году около музея писателя Алексея Толстого в Самаре был установлен памятник Буратино.  Открытие приурочено к 130-летию со дня рождения автора.  Автор памятника - Степан </a:t>
            </a:r>
            <a:r>
              <a:rPr lang="ru-RU" sz="1700" dirty="0" err="1" smtClean="0">
                <a:latin typeface="Times New Roman" pitchFamily="18" charset="0"/>
                <a:cs typeface="Times New Roman" pitchFamily="18" charset="0"/>
              </a:rPr>
              <a:t>Корслян</a:t>
            </a:r>
            <a:r>
              <a:rPr lang="ru-RU" sz="1700" dirty="0" smtClean="0">
                <a:latin typeface="Times New Roman" pitchFamily="18" charset="0"/>
                <a:cs typeface="Times New Roman" pitchFamily="18" charset="0"/>
              </a:rPr>
              <a:t>. Памятник отлит из бронзы, его высота - 175 см, вес - 300 кг. Любимый детьми литературный герой держит золотой ключик в высоко поднятой руке, а у его ног - большая книга.</a:t>
            </a:r>
          </a:p>
          <a:p>
            <a:endParaRPr lang="ru-RU" dirty="0"/>
          </a:p>
        </p:txBody>
      </p:sp>
      <p:pic>
        <p:nvPicPr>
          <p:cNvPr id="5" name="Содержимое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792686" y="595086"/>
            <a:ext cx="4630058" cy="5312227"/>
          </a:xfrm>
          <a:prstGeom prst="rect">
            <a:avLst/>
          </a:prstGeom>
          <a:noFill/>
        </p:spPr>
      </p:pic>
    </p:spTree>
    <p:extLst>
      <p:ext uri="{BB962C8B-B14F-4D97-AF65-F5344CB8AC3E}">
        <p14:creationId xmlns:p14="http://schemas.microsoft.com/office/powerpoint/2010/main" val="2798569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obshe.net/upload/000/u11/ef/4f/5d804f9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2000" y="437262"/>
            <a:ext cx="3918857" cy="2204338"/>
          </a:xfrm>
          <a:prstGeom prst="rect">
            <a:avLst/>
          </a:prstGeom>
          <a:noFill/>
          <a:ln>
            <a:noFill/>
          </a:ln>
        </p:spPr>
      </p:pic>
      <p:sp>
        <p:nvSpPr>
          <p:cNvPr id="3" name="Прямоугольник 2"/>
          <p:cNvSpPr/>
          <p:nvPr/>
        </p:nvSpPr>
        <p:spPr>
          <a:xfrm>
            <a:off x="8014188" y="2765363"/>
            <a:ext cx="2724079" cy="369332"/>
          </a:xfrm>
          <a:prstGeom prst="rect">
            <a:avLst/>
          </a:prstGeom>
        </p:spPr>
        <p:txBody>
          <a:bodyPr wrap="none">
            <a:spAutoFit/>
          </a:bodyPr>
          <a:lstStyle/>
          <a:p>
            <a:r>
              <a:rPr lang="ru-RU" dirty="0" smtClean="0"/>
              <a:t> Памятник в г.Петербурге </a:t>
            </a:r>
            <a:endParaRPr lang="ru-RU" dirty="0"/>
          </a:p>
        </p:txBody>
      </p:sp>
      <p:pic>
        <p:nvPicPr>
          <p:cNvPr id="4" name="Рисунок 3" descr="https://sun9-45.userapi.com/impg/MOa4MPlV4Fwh5xF7ZQgK41hlY_FBZC5F55LvZw/miU3KdHrCUc.jpg?size=1200x900&amp;quality=95&amp;sign=849bcb881a71c245defff3cf6c99e124&amp;c_uniq_tag=gCMIuQCOcvKCfbrN5bifsX6XHggh7aocR_S00g2B_FY&amp;type=album"/>
          <p:cNvPicPr/>
          <p:nvPr/>
        </p:nvPicPr>
        <p:blipFill rotWithShape="1">
          <a:blip r:embed="rId3" cstate="print">
            <a:extLst>
              <a:ext uri="{28A0092B-C50C-407E-A947-70E740481C1C}">
                <a14:useLocalDpi xmlns:a14="http://schemas.microsoft.com/office/drawing/2010/main" val="0"/>
              </a:ext>
            </a:extLst>
          </a:blip>
          <a:srcRect l="10804" t="19634" r="14699"/>
          <a:stretch/>
        </p:blipFill>
        <p:spPr bwMode="auto">
          <a:xfrm>
            <a:off x="7126513" y="3315029"/>
            <a:ext cx="4020457" cy="2345542"/>
          </a:xfrm>
          <a:prstGeom prst="rect">
            <a:avLst/>
          </a:prstGeom>
          <a:noFill/>
          <a:ln>
            <a:noFill/>
          </a:ln>
          <a:extLst>
            <a:ext uri="{53640926-AAD7-44D8-BBD7-CCE9431645EC}">
              <a14:shadowObscured xmlns:a14="http://schemas.microsoft.com/office/drawing/2010/main"/>
            </a:ext>
          </a:extLst>
        </p:spPr>
      </p:pic>
      <p:sp>
        <p:nvSpPr>
          <p:cNvPr id="5" name="Прямоугольник 4"/>
          <p:cNvSpPr/>
          <p:nvPr/>
        </p:nvSpPr>
        <p:spPr>
          <a:xfrm>
            <a:off x="7881839" y="5784335"/>
            <a:ext cx="2379177" cy="369332"/>
          </a:xfrm>
          <a:prstGeom prst="rect">
            <a:avLst/>
          </a:prstGeom>
        </p:spPr>
        <p:txBody>
          <a:bodyPr wrap="none">
            <a:spAutoFit/>
          </a:bodyPr>
          <a:lstStyle/>
          <a:p>
            <a:r>
              <a:rPr lang="ru-RU" dirty="0" smtClean="0"/>
              <a:t>Памятник во Франции</a:t>
            </a:r>
            <a:endParaRPr lang="ru-RU" dirty="0"/>
          </a:p>
        </p:txBody>
      </p:sp>
      <p:sp>
        <p:nvSpPr>
          <p:cNvPr id="2049" name="Rectangle 1"/>
          <p:cNvSpPr>
            <a:spLocks noChangeArrowheads="1"/>
          </p:cNvSpPr>
          <p:nvPr/>
        </p:nvSpPr>
        <p:spPr bwMode="auto">
          <a:xfrm>
            <a:off x="449943" y="1191155"/>
            <a:ext cx="5471886" cy="33085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2004 году исполнялось 150 лет со дня публикации первой повести Ивана Тургенева, и в честь этого события в Петербурге решили увековечить память об одной из его самых известных работ,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посадив</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грустную чугунную собаку ожидать своего хозяина у выхода из трактира, бдительно охраняя его сапоги и шинель.    Этот памятник посвящен собаке как символу          бесконечной преданности</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ru-RU" dirty="0" smtClean="0"/>
              <a:t>Памятники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Муму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есть также в Беларуси, Башкортостане, Франции.   </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2380343" y="319510"/>
            <a:ext cx="1669144"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ru-RU"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24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Памятник</a:t>
            </a:r>
            <a:r>
              <a:rPr kumimoji="0" lang="ru-RU"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МУМУ</a:t>
            </a:r>
            <a:endParaRPr kumimoji="0" lang="ru-RU" sz="20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61693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avatars.mds.yandex.net/get-altay/1363707/2a00000164027215a32cf81a5cac3063ed09/XXL_heigh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6170" y="609599"/>
            <a:ext cx="3976915" cy="5573485"/>
          </a:xfrm>
          <a:prstGeom prst="rect">
            <a:avLst/>
          </a:prstGeom>
          <a:noFill/>
          <a:ln>
            <a:noFill/>
          </a:ln>
        </p:spPr>
      </p:pic>
      <p:sp>
        <p:nvSpPr>
          <p:cNvPr id="20481" name="Rectangle 1"/>
          <p:cNvSpPr>
            <a:spLocks noChangeArrowheads="1"/>
          </p:cNvSpPr>
          <p:nvPr/>
        </p:nvSpPr>
        <p:spPr bwMode="auto">
          <a:xfrm>
            <a:off x="696686" y="1234152"/>
            <a:ext cx="4833257" cy="46130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5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Дядя Стёпа — персонаж советского писателя Сергея Михалкова. 6 ноября 2015 года в преддверии Дня сотрудника полиции, который страна отмечает 10 ноября, в Самаре состоялось торжественное открытие памятника персонажу знаменитых детских стихотворений С.В. Михалкова, дяде Степе, – доброму «гражданину высокого роста», по прозвищу «Каланча», помогающему всем, кто в этом нуждается. Постовой изображен в довоенной милицейской форме.</a:t>
            </a:r>
            <a:endParaRPr kumimoji="0" lang="ru-RU"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482" name="Rectangle 2"/>
          <p:cNvSpPr>
            <a:spLocks noChangeArrowheads="1"/>
          </p:cNvSpPr>
          <p:nvPr/>
        </p:nvSpPr>
        <p:spPr bwMode="auto">
          <a:xfrm>
            <a:off x="1712686" y="725060"/>
            <a:ext cx="3251199"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Памятник дяде Стёпе</a:t>
            </a:r>
            <a:endParaRPr kumimoji="0" lang="ru-RU" sz="24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амятник-ассоль"/>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829" y="1117600"/>
            <a:ext cx="5384799" cy="3962400"/>
          </a:xfrm>
          <a:prstGeom prst="rect">
            <a:avLst/>
          </a:prstGeom>
          <a:noFill/>
          <a:ln>
            <a:noFill/>
          </a:ln>
        </p:spPr>
      </p:pic>
      <p:sp>
        <p:nvSpPr>
          <p:cNvPr id="1025" name="Rectangle 1"/>
          <p:cNvSpPr>
            <a:spLocks noChangeArrowheads="1"/>
          </p:cNvSpPr>
          <p:nvPr/>
        </p:nvSpPr>
        <p:spPr bwMode="auto">
          <a:xfrm>
            <a:off x="812800" y="1099415"/>
            <a:ext cx="4920343"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берегу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Геленджикской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бухты стоит небольшой корабль с алыми парусами. А неподалеку фигура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Ассоль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левой руке у нее платок, правой она машет. Изящный силуэт девушки олицетворяет нежность и романтичность. </a:t>
            </a:r>
            <a:r>
              <a:rPr kumimoji="0" lang="ru-RU"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Это памятник </a:t>
            </a:r>
            <a:r>
              <a:rPr kumimoji="0" lang="ru-RU" b="0" i="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Ассоль</a:t>
            </a:r>
            <a:r>
              <a:rPr kumimoji="0" lang="ru-RU"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героине романа А. Грина </a:t>
            </a:r>
            <a:r>
              <a:rPr kumimoji="0" lang="ru-RU" b="0" i="0" u="none" strike="noStrike" cap="none" normalizeH="0" baseline="0" dirty="0" smtClean="0">
                <a:ln>
                  <a:noFill/>
                </a:ln>
                <a:solidFill>
                  <a:srgbClr val="222222"/>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Алые паруса</a:t>
            </a:r>
            <a:r>
              <a:rPr kumimoji="0" lang="ru-RU" b="0" i="0" u="none" strike="noStrike" cap="none" normalizeH="0" baseline="0" dirty="0" smtClean="0">
                <a:ln>
                  <a:noFill/>
                </a:ln>
                <a:solidFill>
                  <a:srgbClr val="222222"/>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Бронзовая </a:t>
            </a:r>
            <a:r>
              <a:rPr kumimoji="0" lang="ru-RU" b="0" i="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Ассоль</a:t>
            </a:r>
            <a:r>
              <a:rPr kumimoji="0" lang="ru-RU"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rgbClr val="222222"/>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это часть скульптурной композиции </a:t>
            </a:r>
            <a:r>
              <a:rPr kumimoji="0" lang="ru-RU" b="0" i="0" u="none" strike="noStrike" cap="none" normalizeH="0" baseline="0" dirty="0" smtClean="0">
                <a:ln>
                  <a:noFill/>
                </a:ln>
                <a:solidFill>
                  <a:srgbClr val="222222"/>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Алые паруса</a:t>
            </a:r>
            <a:r>
              <a:rPr kumimoji="0" lang="ru-RU" b="0" i="0" u="none" strike="noStrike" cap="none" normalizeH="0" baseline="0" dirty="0" smtClean="0">
                <a:ln>
                  <a:noFill/>
                </a:ln>
                <a:solidFill>
                  <a:srgbClr val="222222"/>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В нескольких метрах перед девушкой установлен небольшой парусник, палубу которого занимает цветочная клумба. Корабль длиной 2 м выполнен из дерева, паруса </a:t>
            </a:r>
            <a:r>
              <a:rPr kumimoji="0" lang="ru-RU" b="0" i="0" u="none" strike="noStrike" cap="none" normalizeH="0" baseline="0" dirty="0" smtClean="0">
                <a:ln>
                  <a:noFill/>
                </a:ln>
                <a:solidFill>
                  <a:srgbClr val="222222"/>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из алого атласа. Открыт в 2011 году. Также памятник </a:t>
            </a:r>
            <a:r>
              <a:rPr kumimoji="0" lang="ru-RU" b="0" i="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Ассоль</a:t>
            </a:r>
            <a:r>
              <a:rPr kumimoji="0" lang="ru-RU"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есть в г.Кирове, на родине автора. </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1973944" y="621206"/>
            <a:ext cx="272868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Памятник </a:t>
            </a:r>
            <a:r>
              <a:rPr kumimoji="0" lang="ru-RU" sz="2400" b="1" i="0" u="none" strike="noStrike" cap="none" normalizeH="0" baseline="0" dirty="0" err="1" smtClean="0">
                <a:ln>
                  <a:noFill/>
                </a:ln>
                <a:solidFill>
                  <a:schemeClr val="accent1">
                    <a:lumMod val="75000"/>
                  </a:schemeClr>
                </a:solidFill>
                <a:effectLst/>
                <a:latin typeface="Times New Roman" pitchFamily="18" charset="0"/>
                <a:ea typeface="Calibri" pitchFamily="34" charset="0"/>
                <a:cs typeface="Times New Roman" pitchFamily="18" charset="0"/>
              </a:rPr>
              <a:t>Ассоль</a:t>
            </a:r>
            <a:endParaRPr kumimoji="0" lang="ru-RU" sz="24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7774" y="476602"/>
            <a:ext cx="1661823" cy="2189137"/>
          </a:xfrm>
          <a:prstGeom prst="rect">
            <a:avLst/>
          </a:prstGeom>
          <a:noFill/>
        </p:spPr>
      </p:pic>
      <p:pic>
        <p:nvPicPr>
          <p:cNvPr id="3" name="Picture 21" descr="shrgKTbU88M"/>
          <p:cNvPicPr/>
          <p:nvPr/>
        </p:nvPicPr>
        <p:blipFill>
          <a:blip r:embed="rId3" cstate="print"/>
          <a:srcRect/>
          <a:stretch>
            <a:fillRect/>
          </a:stretch>
        </p:blipFill>
        <p:spPr bwMode="auto">
          <a:xfrm>
            <a:off x="9232853" y="534325"/>
            <a:ext cx="1622066" cy="2160777"/>
          </a:xfrm>
          <a:prstGeom prst="rect">
            <a:avLst/>
          </a:prstGeom>
          <a:noFill/>
          <a:ln w="9525">
            <a:noFill/>
            <a:miter lim="800000"/>
            <a:headEnd/>
            <a:tailEnd/>
          </a:ln>
        </p:spPr>
      </p:pic>
      <p:pic>
        <p:nvPicPr>
          <p:cNvPr id="5" name="Picture 15" descr="9-Ps3G7dFZ0"/>
          <p:cNvPicPr/>
          <p:nvPr/>
        </p:nvPicPr>
        <p:blipFill>
          <a:blip r:embed="rId4" cstate="print"/>
          <a:srcRect/>
          <a:stretch>
            <a:fillRect/>
          </a:stretch>
        </p:blipFill>
        <p:spPr bwMode="auto">
          <a:xfrm>
            <a:off x="6879771" y="3425372"/>
            <a:ext cx="1730797" cy="2341789"/>
          </a:xfrm>
          <a:prstGeom prst="rect">
            <a:avLst/>
          </a:prstGeom>
          <a:noFill/>
          <a:ln w="9525">
            <a:noFill/>
            <a:miter lim="800000"/>
            <a:headEnd/>
            <a:tailEnd/>
          </a:ln>
        </p:spPr>
      </p:pic>
      <p:pic>
        <p:nvPicPr>
          <p:cNvPr id="6" name="Picture 7" descr="1TaIBcZ-DWQ"/>
          <p:cNvPicPr/>
          <p:nvPr/>
        </p:nvPicPr>
        <p:blipFill>
          <a:blip r:embed="rId5" cstate="print"/>
          <a:srcRect/>
          <a:stretch>
            <a:fillRect/>
          </a:stretch>
        </p:blipFill>
        <p:spPr bwMode="auto">
          <a:xfrm>
            <a:off x="9376229" y="3521179"/>
            <a:ext cx="1885657" cy="2240992"/>
          </a:xfrm>
          <a:prstGeom prst="rect">
            <a:avLst/>
          </a:prstGeom>
          <a:noFill/>
          <a:ln w="9525">
            <a:noFill/>
            <a:miter lim="800000"/>
            <a:headEnd/>
            <a:tailEnd/>
          </a:ln>
        </p:spPr>
      </p:pic>
      <p:sp>
        <p:nvSpPr>
          <p:cNvPr id="7" name="Прямоугольник 6"/>
          <p:cNvSpPr/>
          <p:nvPr/>
        </p:nvSpPr>
        <p:spPr>
          <a:xfrm>
            <a:off x="9745041" y="5827877"/>
            <a:ext cx="1265346" cy="369332"/>
          </a:xfrm>
          <a:prstGeom prst="rect">
            <a:avLst/>
          </a:prstGeom>
        </p:spPr>
        <p:txBody>
          <a:bodyPr wrap="none">
            <a:spAutoFit/>
          </a:bodyPr>
          <a:lstStyle/>
          <a:p>
            <a:r>
              <a:rPr lang="ru-RU" b="1" dirty="0" smtClean="0"/>
              <a:t> </a:t>
            </a:r>
            <a:r>
              <a:rPr lang="ru-RU" dirty="0" smtClean="0"/>
              <a:t>Г. Витебск </a:t>
            </a:r>
            <a:endParaRPr lang="ru-RU" dirty="0"/>
          </a:p>
        </p:txBody>
      </p:sp>
      <p:sp>
        <p:nvSpPr>
          <p:cNvPr id="8" name="Прямоугольник 7"/>
          <p:cNvSpPr/>
          <p:nvPr/>
        </p:nvSpPr>
        <p:spPr>
          <a:xfrm>
            <a:off x="7128870" y="2779877"/>
            <a:ext cx="1301575" cy="369332"/>
          </a:xfrm>
          <a:prstGeom prst="rect">
            <a:avLst/>
          </a:prstGeom>
        </p:spPr>
        <p:txBody>
          <a:bodyPr wrap="none">
            <a:spAutoFit/>
          </a:bodyPr>
          <a:lstStyle/>
          <a:p>
            <a:r>
              <a:rPr lang="ru-RU" dirty="0" smtClean="0"/>
              <a:t>г. </a:t>
            </a:r>
            <a:r>
              <a:rPr lang="ru-RU" dirty="0" err="1" smtClean="0"/>
              <a:t>Геледжик</a:t>
            </a:r>
            <a:endParaRPr lang="ru-RU" dirty="0"/>
          </a:p>
        </p:txBody>
      </p:sp>
      <p:sp>
        <p:nvSpPr>
          <p:cNvPr id="9" name="Прямоугольник 8"/>
          <p:cNvSpPr/>
          <p:nvPr/>
        </p:nvSpPr>
        <p:spPr>
          <a:xfrm>
            <a:off x="9510146" y="2881476"/>
            <a:ext cx="1183594" cy="369332"/>
          </a:xfrm>
          <a:prstGeom prst="rect">
            <a:avLst/>
          </a:prstGeom>
        </p:spPr>
        <p:txBody>
          <a:bodyPr wrap="none">
            <a:spAutoFit/>
          </a:bodyPr>
          <a:lstStyle/>
          <a:p>
            <a:r>
              <a:rPr lang="ru-RU" dirty="0" smtClean="0"/>
              <a:t>г. Тюмень </a:t>
            </a:r>
            <a:endParaRPr lang="ru-RU" dirty="0"/>
          </a:p>
        </p:txBody>
      </p:sp>
      <p:sp>
        <p:nvSpPr>
          <p:cNvPr id="10" name="Прямоугольник 9"/>
          <p:cNvSpPr/>
          <p:nvPr/>
        </p:nvSpPr>
        <p:spPr>
          <a:xfrm>
            <a:off x="7157403" y="5929477"/>
            <a:ext cx="1244508" cy="369332"/>
          </a:xfrm>
          <a:prstGeom prst="rect">
            <a:avLst/>
          </a:prstGeom>
        </p:spPr>
        <p:txBody>
          <a:bodyPr wrap="none">
            <a:spAutoFit/>
          </a:bodyPr>
          <a:lstStyle/>
          <a:p>
            <a:r>
              <a:rPr lang="ru-RU" dirty="0" smtClean="0"/>
              <a:t> г. Иркутск </a:t>
            </a:r>
            <a:endParaRPr lang="ru-RU" dirty="0"/>
          </a:p>
        </p:txBody>
      </p:sp>
      <p:sp>
        <p:nvSpPr>
          <p:cNvPr id="27649" name="Rectangle 1"/>
          <p:cNvSpPr>
            <a:spLocks noChangeArrowheads="1"/>
          </p:cNvSpPr>
          <p:nvPr/>
        </p:nvSpPr>
        <p:spPr bwMode="auto">
          <a:xfrm>
            <a:off x="725714" y="1041988"/>
            <a:ext cx="4891316" cy="43242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Памятник доктору Айболиту</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Этот памятник находится в городе Анапе. Установили его в 2011 году. Доктора Айболита отлили из бронзы на одном из предприятий Москвы. Известный сказочный персонах сидит на бревне. Он окружен своими пациентами – зверушками. Рядом стоит красивая сосна, на её стволе висит табличка, на которой процитированы слова из сказки.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листание 8">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листание 7" id="{0CE75DB1-FDE2-4B07-8783-FD2325410490}" vid="{4B0FD19C-AF86-4C35-9F38-0720CAB13914}"/>
    </a:ext>
  </a:extLst>
</a:theme>
</file>

<file path=docProps/app.xml><?xml version="1.0" encoding="utf-8"?>
<Properties xmlns="http://schemas.openxmlformats.org/officeDocument/2006/extended-properties" xmlns:vt="http://schemas.openxmlformats.org/officeDocument/2006/docPropsVTypes">
  <Template>листание 8</Template>
  <TotalTime>1138</TotalTime>
  <Words>979</Words>
  <Application>Microsoft Office PowerPoint</Application>
  <PresentationFormat>Широкоэкранный</PresentationFormat>
  <Paragraphs>58</Paragraphs>
  <Slides>18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AGReverance</vt:lpstr>
      <vt:lpstr>AGReverence-Oblique</vt:lpstr>
      <vt:lpstr>Arial</vt:lpstr>
      <vt:lpstr>Calibri</vt:lpstr>
      <vt:lpstr>Monotype Corsiva</vt:lpstr>
      <vt:lpstr>Times New Roman</vt:lpstr>
      <vt:lpstr>листание 8</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Полшкова Виктория Валерьяновна</Manager>
  <Company>МАОУ ДО ЦРТДиЮКаменского района Пензенской области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Книга</dc:title>
  <dc:subject>литература, книги</dc:subject>
  <dc:creator>Viktoriya Polshkova</dc:creator>
  <cp:keywords>литература;шаблон по литературе;книга</cp:keywords>
  <cp:lastModifiedBy>Moroz</cp:lastModifiedBy>
  <cp:revision>109</cp:revision>
  <dcterms:created xsi:type="dcterms:W3CDTF">2016-11-15T09:14:47Z</dcterms:created>
  <dcterms:modified xsi:type="dcterms:W3CDTF">2024-06-25T07:46:10Z</dcterms:modified>
</cp:coreProperties>
</file>